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56" r:id="rId2"/>
    <p:sldId id="257" r:id="rId3"/>
    <p:sldId id="272" r:id="rId4"/>
    <p:sldId id="273" r:id="rId5"/>
    <p:sldId id="276" r:id="rId6"/>
    <p:sldId id="258" r:id="rId7"/>
    <p:sldId id="259" r:id="rId8"/>
    <p:sldId id="279" r:id="rId9"/>
    <p:sldId id="261" r:id="rId10"/>
    <p:sldId id="262" r:id="rId11"/>
    <p:sldId id="263" r:id="rId12"/>
    <p:sldId id="268" r:id="rId13"/>
    <p:sldId id="264" r:id="rId14"/>
    <p:sldId id="278" r:id="rId15"/>
    <p:sldId id="277" r:id="rId16"/>
    <p:sldId id="265" r:id="rId17"/>
    <p:sldId id="266" r:id="rId18"/>
    <p:sldId id="267" r:id="rId19"/>
    <p:sldId id="269" r:id="rId20"/>
    <p:sldId id="274" r:id="rId21"/>
    <p:sldId id="275" r:id="rId22"/>
  </p:sldIdLst>
  <p:sldSz cx="6858000" cy="9144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315D76B-B1C7-4D78-A8EC-60A3EB191291}">
          <p14:sldIdLst>
            <p14:sldId id="256"/>
            <p14:sldId id="257"/>
            <p14:sldId id="272"/>
            <p14:sldId id="273"/>
            <p14:sldId id="276"/>
            <p14:sldId id="258"/>
            <p14:sldId id="259"/>
            <p14:sldId id="279"/>
            <p14:sldId id="261"/>
            <p14:sldId id="262"/>
            <p14:sldId id="263"/>
            <p14:sldId id="268"/>
            <p14:sldId id="264"/>
            <p14:sldId id="278"/>
            <p14:sldId id="277"/>
            <p14:sldId id="265"/>
            <p14:sldId id="266"/>
            <p14:sldId id="267"/>
            <p14:sldId id="269"/>
            <p14:sldId id="274"/>
            <p14:sldId id="27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23" autoAdjust="0"/>
    <p:restoredTop sz="94660"/>
  </p:normalViewPr>
  <p:slideViewPr>
    <p:cSldViewPr>
      <p:cViewPr varScale="1">
        <p:scale>
          <a:sx n="80" d="100"/>
          <a:sy n="80" d="100"/>
        </p:scale>
        <p:origin x="2250" y="90"/>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CEB77BDA-1540-42D0-A939-E69EF6026620}" type="datetimeFigureOut">
              <a:rPr lang="en-US" smtClean="0"/>
              <a:t>5/24/2023</a:t>
            </a:fld>
            <a:endParaRPr lang="en-US"/>
          </a:p>
        </p:txBody>
      </p:sp>
      <p:sp>
        <p:nvSpPr>
          <p:cNvPr id="4" name="Slide Image Placeholder 3"/>
          <p:cNvSpPr>
            <a:spLocks noGrp="1" noRot="1" noChangeAspect="1"/>
          </p:cNvSpPr>
          <p:nvPr>
            <p:ph type="sldImg" idx="2"/>
          </p:nvPr>
        </p:nvSpPr>
        <p:spPr>
          <a:xfrm>
            <a:off x="2306638" y="720725"/>
            <a:ext cx="2701925"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8410EC79-81D6-4853-A388-56325F722FDC}" type="slidenum">
              <a:rPr lang="en-US" smtClean="0"/>
              <a:t>‹#›</a:t>
            </a:fld>
            <a:endParaRPr lang="en-US"/>
          </a:p>
        </p:txBody>
      </p:sp>
    </p:spTree>
    <p:extLst>
      <p:ext uri="{BB962C8B-B14F-4D97-AF65-F5344CB8AC3E}">
        <p14:creationId xmlns:p14="http://schemas.microsoft.com/office/powerpoint/2010/main" val="85427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0EC79-81D6-4853-A388-56325F722FDC}" type="slidenum">
              <a:rPr lang="en-US" smtClean="0"/>
              <a:t>7</a:t>
            </a:fld>
            <a:endParaRPr lang="en-US"/>
          </a:p>
        </p:txBody>
      </p:sp>
    </p:spTree>
    <p:extLst>
      <p:ext uri="{BB962C8B-B14F-4D97-AF65-F5344CB8AC3E}">
        <p14:creationId xmlns:p14="http://schemas.microsoft.com/office/powerpoint/2010/main" val="142280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DAC5E-85B4-4175-A678-694678708394}"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4C4BB-F57F-4079-9965-792C34EA6FB1}" type="slidenum">
              <a:rPr lang="en-US" smtClean="0"/>
              <a:t>‹#›</a:t>
            </a:fld>
            <a:endParaRPr lang="en-US"/>
          </a:p>
        </p:txBody>
      </p:sp>
    </p:spTree>
    <p:extLst>
      <p:ext uri="{BB962C8B-B14F-4D97-AF65-F5344CB8AC3E}">
        <p14:creationId xmlns:p14="http://schemas.microsoft.com/office/powerpoint/2010/main" val="51910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DAC5E-85B4-4175-A678-694678708394}"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4C4BB-F57F-4079-9965-792C34EA6FB1}" type="slidenum">
              <a:rPr lang="en-US" smtClean="0"/>
              <a:t>‹#›</a:t>
            </a:fld>
            <a:endParaRPr lang="en-US"/>
          </a:p>
        </p:txBody>
      </p:sp>
    </p:spTree>
    <p:extLst>
      <p:ext uri="{BB962C8B-B14F-4D97-AF65-F5344CB8AC3E}">
        <p14:creationId xmlns:p14="http://schemas.microsoft.com/office/powerpoint/2010/main" val="242663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DAC5E-85B4-4175-A678-694678708394}"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4C4BB-F57F-4079-9965-792C34EA6FB1}" type="slidenum">
              <a:rPr lang="en-US" smtClean="0"/>
              <a:t>‹#›</a:t>
            </a:fld>
            <a:endParaRPr lang="en-US"/>
          </a:p>
        </p:txBody>
      </p:sp>
    </p:spTree>
    <p:extLst>
      <p:ext uri="{BB962C8B-B14F-4D97-AF65-F5344CB8AC3E}">
        <p14:creationId xmlns:p14="http://schemas.microsoft.com/office/powerpoint/2010/main" val="65216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DAC5E-85B4-4175-A678-694678708394}"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4C4BB-F57F-4079-9965-792C34EA6FB1}" type="slidenum">
              <a:rPr lang="en-US" smtClean="0"/>
              <a:t>‹#›</a:t>
            </a:fld>
            <a:endParaRPr lang="en-US"/>
          </a:p>
        </p:txBody>
      </p:sp>
    </p:spTree>
    <p:extLst>
      <p:ext uri="{BB962C8B-B14F-4D97-AF65-F5344CB8AC3E}">
        <p14:creationId xmlns:p14="http://schemas.microsoft.com/office/powerpoint/2010/main" val="277910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DAC5E-85B4-4175-A678-694678708394}"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4C4BB-F57F-4079-9965-792C34EA6FB1}" type="slidenum">
              <a:rPr lang="en-US" smtClean="0"/>
              <a:t>‹#›</a:t>
            </a:fld>
            <a:endParaRPr lang="en-US"/>
          </a:p>
        </p:txBody>
      </p:sp>
    </p:spTree>
    <p:extLst>
      <p:ext uri="{BB962C8B-B14F-4D97-AF65-F5344CB8AC3E}">
        <p14:creationId xmlns:p14="http://schemas.microsoft.com/office/powerpoint/2010/main" val="152478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7DAC5E-85B4-4175-A678-694678708394}"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4C4BB-F57F-4079-9965-792C34EA6FB1}" type="slidenum">
              <a:rPr lang="en-US" smtClean="0"/>
              <a:t>‹#›</a:t>
            </a:fld>
            <a:endParaRPr lang="en-US"/>
          </a:p>
        </p:txBody>
      </p:sp>
    </p:spTree>
    <p:extLst>
      <p:ext uri="{BB962C8B-B14F-4D97-AF65-F5344CB8AC3E}">
        <p14:creationId xmlns:p14="http://schemas.microsoft.com/office/powerpoint/2010/main" val="382271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7DAC5E-85B4-4175-A678-694678708394}"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4C4BB-F57F-4079-9965-792C34EA6FB1}" type="slidenum">
              <a:rPr lang="en-US" smtClean="0"/>
              <a:t>‹#›</a:t>
            </a:fld>
            <a:endParaRPr lang="en-US"/>
          </a:p>
        </p:txBody>
      </p:sp>
    </p:spTree>
    <p:extLst>
      <p:ext uri="{BB962C8B-B14F-4D97-AF65-F5344CB8AC3E}">
        <p14:creationId xmlns:p14="http://schemas.microsoft.com/office/powerpoint/2010/main" val="192892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7DAC5E-85B4-4175-A678-694678708394}"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4C4BB-F57F-4079-9965-792C34EA6FB1}" type="slidenum">
              <a:rPr lang="en-US" smtClean="0"/>
              <a:t>‹#›</a:t>
            </a:fld>
            <a:endParaRPr lang="en-US"/>
          </a:p>
        </p:txBody>
      </p:sp>
    </p:spTree>
    <p:extLst>
      <p:ext uri="{BB962C8B-B14F-4D97-AF65-F5344CB8AC3E}">
        <p14:creationId xmlns:p14="http://schemas.microsoft.com/office/powerpoint/2010/main" val="311766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DAC5E-85B4-4175-A678-694678708394}"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4C4BB-F57F-4079-9965-792C34EA6FB1}" type="slidenum">
              <a:rPr lang="en-US" smtClean="0"/>
              <a:t>‹#›</a:t>
            </a:fld>
            <a:endParaRPr lang="en-US"/>
          </a:p>
        </p:txBody>
      </p:sp>
    </p:spTree>
    <p:extLst>
      <p:ext uri="{BB962C8B-B14F-4D97-AF65-F5344CB8AC3E}">
        <p14:creationId xmlns:p14="http://schemas.microsoft.com/office/powerpoint/2010/main" val="171108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DAC5E-85B4-4175-A678-694678708394}"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4C4BB-F57F-4079-9965-792C34EA6FB1}" type="slidenum">
              <a:rPr lang="en-US" smtClean="0"/>
              <a:t>‹#›</a:t>
            </a:fld>
            <a:endParaRPr lang="en-US"/>
          </a:p>
        </p:txBody>
      </p:sp>
    </p:spTree>
    <p:extLst>
      <p:ext uri="{BB962C8B-B14F-4D97-AF65-F5344CB8AC3E}">
        <p14:creationId xmlns:p14="http://schemas.microsoft.com/office/powerpoint/2010/main" val="119577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DAC5E-85B4-4175-A678-694678708394}"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4C4BB-F57F-4079-9965-792C34EA6FB1}" type="slidenum">
              <a:rPr lang="en-US" smtClean="0"/>
              <a:t>‹#›</a:t>
            </a:fld>
            <a:endParaRPr lang="en-US"/>
          </a:p>
        </p:txBody>
      </p:sp>
    </p:spTree>
    <p:extLst>
      <p:ext uri="{BB962C8B-B14F-4D97-AF65-F5344CB8AC3E}">
        <p14:creationId xmlns:p14="http://schemas.microsoft.com/office/powerpoint/2010/main" val="183169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87DAC5E-85B4-4175-A678-694678708394}" type="datetimeFigureOut">
              <a:rPr lang="en-US" smtClean="0"/>
              <a:t>5/24/2023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8D4C4BB-F57F-4079-9965-792C34EA6FB1}" type="slidenum">
              <a:rPr lang="en-US" smtClean="0"/>
              <a:t>‹#›</a:t>
            </a:fld>
            <a:endParaRPr lang="en-US"/>
          </a:p>
        </p:txBody>
      </p:sp>
    </p:spTree>
    <p:extLst>
      <p:ext uri="{BB962C8B-B14F-4D97-AF65-F5344CB8AC3E}">
        <p14:creationId xmlns:p14="http://schemas.microsoft.com/office/powerpoint/2010/main" val="42070725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ngrid.sarmiento@fsresidentia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maps?f=l&amp;hl=en&amp;q=+9221+S.E.+Event+Center+Place%2c+Port+St.+Lucie%2c+Florida+34952"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mailto:mkozac@CityofPS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9793" y="376335"/>
            <a:ext cx="5829300" cy="1676400"/>
          </a:xfrm>
          <a:effectLst>
            <a:innerShdw blurRad="63500" dist="50800" dir="5400000">
              <a:prstClr val="black">
                <a:alpha val="50000"/>
              </a:prstClr>
            </a:innerShdw>
          </a:effectLst>
        </p:spPr>
        <p:txBody>
          <a:bodyPr>
            <a:normAutofit/>
          </a:bodyPr>
          <a:lstStyle/>
          <a:p>
            <a:pPr algn="ctr"/>
            <a:r>
              <a:rPr lang="en-US" sz="4000" b="0" spc="-300" dirty="0">
                <a:solidFill>
                  <a:schemeClr val="accent1">
                    <a:lumMod val="75000"/>
                  </a:schemeClr>
                </a:solidFill>
                <a:latin typeface="Albertus Extra Bold" panose="020E0802040304020204" pitchFamily="34" charset="0"/>
              </a:rPr>
              <a:t>The Lakes at Tradition HOA</a:t>
            </a:r>
            <a:br>
              <a:rPr lang="en-US" b="0" dirty="0">
                <a:solidFill>
                  <a:srgbClr val="006600"/>
                </a:solidFill>
                <a:latin typeface="Albertus Extra Bold" panose="020E0802040304020204" pitchFamily="34" charset="0"/>
              </a:rPr>
            </a:br>
            <a:endParaRPr lang="en-US" dirty="0">
              <a:solidFill>
                <a:srgbClr val="006600"/>
              </a:solidFill>
              <a:latin typeface="Albertus Extra Bold" panose="020E0802040304020204" pitchFamily="34" charset="0"/>
            </a:endParaRPr>
          </a:p>
        </p:txBody>
      </p:sp>
      <p:sp>
        <p:nvSpPr>
          <p:cNvPr id="6" name="TextBox 5"/>
          <p:cNvSpPr txBox="1"/>
          <p:nvPr/>
        </p:nvSpPr>
        <p:spPr>
          <a:xfrm>
            <a:off x="1115008" y="1371600"/>
            <a:ext cx="4648200" cy="892552"/>
          </a:xfrm>
          <a:prstGeom prst="rect">
            <a:avLst/>
          </a:prstGeom>
          <a:noFill/>
        </p:spPr>
        <p:txBody>
          <a:bodyPr wrap="square" rtlCol="0">
            <a:spAutoFit/>
          </a:bodyPr>
          <a:lstStyle/>
          <a:p>
            <a:pPr algn="ctr"/>
            <a:r>
              <a:rPr lang="en-US" sz="1600" b="1" dirty="0">
                <a:solidFill>
                  <a:schemeClr val="accent1">
                    <a:lumMod val="75000"/>
                  </a:schemeClr>
                </a:solidFill>
              </a:rPr>
              <a:t>11840 SW Tradition Lakes Blvd.                                                  </a:t>
            </a:r>
          </a:p>
          <a:p>
            <a:pPr algn="ctr"/>
            <a:r>
              <a:rPr lang="fr-FR" sz="1200" dirty="0"/>
              <a:t>Port St Lucie, FL 34987</a:t>
            </a:r>
          </a:p>
          <a:p>
            <a:pPr algn="ctr"/>
            <a:r>
              <a:rPr lang="en-US" sz="1200" dirty="0"/>
              <a:t>Phone: 772-345-0690  </a:t>
            </a:r>
          </a:p>
          <a:p>
            <a:pPr algn="ctr"/>
            <a:r>
              <a:rPr lang="en-US" sz="1200" dirty="0"/>
              <a:t>Community Website :  lathoa.org</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133495"/>
            <a:ext cx="1265963" cy="8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860" y="2764117"/>
            <a:ext cx="144028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92808" y="7307736"/>
            <a:ext cx="4495800" cy="830997"/>
          </a:xfrm>
          <a:prstGeom prst="rect">
            <a:avLst/>
          </a:prstGeom>
          <a:effectLst>
            <a:glow rad="101600">
              <a:schemeClr val="accent1">
                <a:satMod val="175000"/>
                <a:alpha val="40000"/>
              </a:schemeClr>
            </a:glow>
          </a:effectLst>
        </p:spPr>
        <p:txBody>
          <a:bodyPr wrap="square">
            <a:spAutoFit/>
          </a:bodyPr>
          <a:lstStyle/>
          <a:p>
            <a:pPr algn="ctr"/>
            <a:r>
              <a:rPr lang="en-US" sz="2400" dirty="0">
                <a:solidFill>
                  <a:schemeClr val="accent1">
                    <a:lumMod val="75000"/>
                  </a:schemeClr>
                </a:solidFill>
                <a:effectLst>
                  <a:outerShdw blurRad="38100" dist="38100" dir="2700000" algn="tl">
                    <a:srgbClr val="000000">
                      <a:alpha val="43137"/>
                    </a:srgbClr>
                  </a:outerShdw>
                </a:effectLst>
              </a:rPr>
              <a:t>HURRICANE  PREPAREDNESS </a:t>
            </a:r>
          </a:p>
          <a:p>
            <a:pPr algn="ctr"/>
            <a:r>
              <a:rPr lang="en-US" sz="2400" dirty="0">
                <a:solidFill>
                  <a:schemeClr val="accent1">
                    <a:lumMod val="75000"/>
                  </a:schemeClr>
                </a:solidFill>
                <a:effectLst>
                  <a:outerShdw blurRad="38100" dist="38100" dir="2700000" algn="tl">
                    <a:srgbClr val="000000">
                      <a:alpha val="43137"/>
                    </a:srgbClr>
                  </a:outerShdw>
                </a:effectLst>
              </a:rPr>
              <a:t>PLAN 2023-2024</a:t>
            </a:r>
          </a:p>
        </p:txBody>
      </p:sp>
      <p:sp>
        <p:nvSpPr>
          <p:cNvPr id="12" name="Rectangle 11"/>
          <p:cNvSpPr/>
          <p:nvPr/>
        </p:nvSpPr>
        <p:spPr>
          <a:xfrm>
            <a:off x="5180822" y="8345535"/>
            <a:ext cx="1714500" cy="430887"/>
          </a:xfrm>
          <a:prstGeom prst="rect">
            <a:avLst/>
          </a:prstGeom>
        </p:spPr>
        <p:txBody>
          <a:bodyPr wrap="square">
            <a:spAutoFit/>
          </a:bodyPr>
          <a:lstStyle/>
          <a:p>
            <a:r>
              <a:rPr lang="en-US" sz="1100" dirty="0">
                <a:solidFill>
                  <a:schemeClr val="bg1"/>
                </a:solidFill>
              </a:rPr>
              <a:t>Prepared By </a:t>
            </a:r>
          </a:p>
          <a:p>
            <a:r>
              <a:rPr lang="en-US" sz="1100" dirty="0">
                <a:solidFill>
                  <a:schemeClr val="bg1"/>
                </a:solidFill>
              </a:rPr>
              <a:t> Ingrid Sarmiento, LCAM </a:t>
            </a:r>
          </a:p>
        </p:txBody>
      </p:sp>
      <p:pic>
        <p:nvPicPr>
          <p:cNvPr id="3" name="Picture 2" descr="Logo, company name&#10;&#10;Description automatically generated">
            <a:extLst>
              <a:ext uri="{FF2B5EF4-FFF2-40B4-BE49-F238E27FC236}">
                <a16:creationId xmlns:a16="http://schemas.microsoft.com/office/drawing/2014/main" id="{EF9D7015-CAC1-4F87-B584-6DDB47C84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38" y="2552354"/>
            <a:ext cx="4955202" cy="5292939"/>
          </a:xfrm>
          <a:prstGeom prst="rect">
            <a:avLst/>
          </a:prstGeom>
        </p:spPr>
      </p:pic>
    </p:spTree>
    <p:extLst>
      <p:ext uri="{BB962C8B-B14F-4D97-AF65-F5344CB8AC3E}">
        <p14:creationId xmlns:p14="http://schemas.microsoft.com/office/powerpoint/2010/main" val="168925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52400"/>
            <a:ext cx="6572250" cy="863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22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7970F-B56D-45A8-930A-77940A5290D3}"/>
              </a:ext>
            </a:extLst>
          </p:cNvPr>
          <p:cNvPicPr>
            <a:picLocks noChangeAspect="1"/>
          </p:cNvPicPr>
          <p:nvPr/>
        </p:nvPicPr>
        <p:blipFill>
          <a:blip r:embed="rId2"/>
          <a:stretch>
            <a:fillRect/>
          </a:stretch>
        </p:blipFill>
        <p:spPr>
          <a:xfrm>
            <a:off x="304800" y="126847"/>
            <a:ext cx="6467475" cy="8890306"/>
          </a:xfrm>
          <a:prstGeom prst="rect">
            <a:avLst/>
          </a:prstGeom>
        </p:spPr>
      </p:pic>
    </p:spTree>
    <p:extLst>
      <p:ext uri="{BB962C8B-B14F-4D97-AF65-F5344CB8AC3E}">
        <p14:creationId xmlns:p14="http://schemas.microsoft.com/office/powerpoint/2010/main" val="256022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6500779" cy="868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236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28600"/>
            <a:ext cx="6105525" cy="861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20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4F1E89-9598-CF8F-AAD3-E95AACBBDC46}"/>
              </a:ext>
            </a:extLst>
          </p:cNvPr>
          <p:cNvPicPr>
            <a:picLocks noChangeAspect="1"/>
          </p:cNvPicPr>
          <p:nvPr/>
        </p:nvPicPr>
        <p:blipFill>
          <a:blip r:embed="rId2"/>
          <a:stretch>
            <a:fillRect/>
          </a:stretch>
        </p:blipFill>
        <p:spPr>
          <a:xfrm>
            <a:off x="90487" y="242887"/>
            <a:ext cx="6677025" cy="8658225"/>
          </a:xfrm>
          <a:prstGeom prst="rect">
            <a:avLst/>
          </a:prstGeom>
        </p:spPr>
      </p:pic>
    </p:spTree>
    <p:extLst>
      <p:ext uri="{BB962C8B-B14F-4D97-AF65-F5344CB8AC3E}">
        <p14:creationId xmlns:p14="http://schemas.microsoft.com/office/powerpoint/2010/main" val="415121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BBB8A1-D6BC-44C1-BDC7-BCCD99301EC9}"/>
              </a:ext>
            </a:extLst>
          </p:cNvPr>
          <p:cNvSpPr/>
          <p:nvPr/>
        </p:nvSpPr>
        <p:spPr>
          <a:xfrm>
            <a:off x="533400" y="228600"/>
            <a:ext cx="5867400" cy="707886"/>
          </a:xfrm>
          <a:prstGeom prst="rect">
            <a:avLst/>
          </a:prstGeom>
        </p:spPr>
        <p:txBody>
          <a:bodyPr wrap="square">
            <a:spAutoFit/>
          </a:bodyPr>
          <a:lstStyle/>
          <a:p>
            <a:pPr algn="r"/>
            <a:r>
              <a:rPr lang="en-US" sz="2400" dirty="0">
                <a:solidFill>
                  <a:srgbClr val="000000"/>
                </a:solidFill>
                <a:latin typeface="Open Sans"/>
              </a:rPr>
              <a:t>Preparing for Hurricane Season </a:t>
            </a:r>
          </a:p>
          <a:p>
            <a:pPr algn="r"/>
            <a:r>
              <a:rPr lang="en-US" sz="1600" dirty="0">
                <a:solidFill>
                  <a:srgbClr val="000000"/>
                </a:solidFill>
                <a:latin typeface="Open Sans"/>
              </a:rPr>
              <a:t>During the COVID-19 Pandemic</a:t>
            </a:r>
            <a:endParaRPr lang="en-US" sz="1600" b="0" i="0" dirty="0">
              <a:solidFill>
                <a:srgbClr val="000000"/>
              </a:solidFill>
              <a:effectLst/>
              <a:latin typeface="Open Sans"/>
            </a:endParaRPr>
          </a:p>
        </p:txBody>
      </p:sp>
      <p:pic>
        <p:nvPicPr>
          <p:cNvPr id="4" name="Picture 3">
            <a:extLst>
              <a:ext uri="{FF2B5EF4-FFF2-40B4-BE49-F238E27FC236}">
                <a16:creationId xmlns:a16="http://schemas.microsoft.com/office/drawing/2014/main" id="{041AD81E-966A-4B87-8192-C5011816F6B4}"/>
              </a:ext>
            </a:extLst>
          </p:cNvPr>
          <p:cNvPicPr>
            <a:picLocks noChangeAspect="1"/>
          </p:cNvPicPr>
          <p:nvPr/>
        </p:nvPicPr>
        <p:blipFill>
          <a:blip r:embed="rId2"/>
          <a:stretch>
            <a:fillRect/>
          </a:stretch>
        </p:blipFill>
        <p:spPr>
          <a:xfrm>
            <a:off x="304800" y="332545"/>
            <a:ext cx="1676400" cy="592328"/>
          </a:xfrm>
          <a:prstGeom prst="rect">
            <a:avLst/>
          </a:prstGeom>
        </p:spPr>
      </p:pic>
      <p:sp>
        <p:nvSpPr>
          <p:cNvPr id="6" name="Rectangle 5">
            <a:extLst>
              <a:ext uri="{FF2B5EF4-FFF2-40B4-BE49-F238E27FC236}">
                <a16:creationId xmlns:a16="http://schemas.microsoft.com/office/drawing/2014/main" id="{E0644A35-CA27-47F1-A7A0-0AD8D0AA03F3}"/>
              </a:ext>
            </a:extLst>
          </p:cNvPr>
          <p:cNvSpPr/>
          <p:nvPr/>
        </p:nvSpPr>
        <p:spPr>
          <a:xfrm>
            <a:off x="196438" y="1040431"/>
            <a:ext cx="6509162" cy="7686720"/>
          </a:xfrm>
          <a:prstGeom prst="rect">
            <a:avLst/>
          </a:prstGeom>
        </p:spPr>
        <p:txBody>
          <a:bodyPr wrap="square">
            <a:spAutoFit/>
          </a:bodyPr>
          <a:lstStyle/>
          <a:p>
            <a:r>
              <a:rPr lang="en-US" sz="900" dirty="0">
                <a:solidFill>
                  <a:schemeClr val="bg1">
                    <a:lumMod val="65000"/>
                  </a:schemeClr>
                </a:solidFill>
              </a:rPr>
              <a:t>Author: Carlos J. Castillo, Acting Deputy Administrator of Resilience</a:t>
            </a:r>
          </a:p>
          <a:p>
            <a:endParaRPr lang="en-US" sz="1050" dirty="0"/>
          </a:p>
          <a:p>
            <a:endParaRPr lang="en-US" sz="1050" dirty="0"/>
          </a:p>
          <a:p>
            <a:r>
              <a:rPr lang="en-US" sz="1050" dirty="0"/>
              <a:t>As you continue to take precautions to keep yourself and your family safe from the coronavirus (COVID-19) pandemic, it is important to stay prepared for other disasters. Hurricane season begins on June 1, and the time to prepare is now.</a:t>
            </a:r>
          </a:p>
          <a:p>
            <a:endParaRPr lang="en-US" sz="1050" dirty="0"/>
          </a:p>
          <a:p>
            <a:r>
              <a:rPr lang="en-US" sz="1050" dirty="0"/>
              <a:t>FEMA continues to coordinate with state, local, tribal, and territorial officials, along with the private sector, to share operational guidance and to encourage hurricane planning that reflects public health guidelines. While many preparedness tools available to you are the same, certain actions may look different while COVID-19 remains a concern. FEMA has updated guidelines for preparing for hurricane season.</a:t>
            </a:r>
          </a:p>
          <a:p>
            <a:endParaRPr lang="en-US" sz="1050" dirty="0"/>
          </a:p>
          <a:p>
            <a:r>
              <a:rPr lang="en-US" sz="1050" b="1" dirty="0"/>
              <a:t>Know Your Evacuation Route</a:t>
            </a:r>
          </a:p>
          <a:p>
            <a:r>
              <a:rPr lang="en-US" sz="1050" dirty="0"/>
              <a:t>Check with local officials about updated evacuation shelters for this year. You should note that your regular shelter may not be open this year due to COVID-19. If you evacuate to a community shelter, follow the latest guidelines from the Centers for Disease Control and Prevention (CDC).</a:t>
            </a:r>
          </a:p>
          <a:p>
            <a:endParaRPr lang="en-US" sz="1050" dirty="0"/>
          </a:p>
          <a:p>
            <a:r>
              <a:rPr lang="en-US" sz="1050" dirty="0"/>
              <a:t>If you are able, bring items that can help protect you and others in the shelter from COVID-19, such as hand sanitizer, cleaning materials, and two cloth face coverings per person. Children under 2 years old and people who have trouble breathing should not wear cloth face coverings. While at the shelter, be sure to wash your hands regularly. If possible, be sure to maintain a physical distance of at least 6 feet of space between you and people who aren’t members of your household.</a:t>
            </a:r>
          </a:p>
          <a:p>
            <a:endParaRPr lang="en-US" sz="1050" dirty="0"/>
          </a:p>
          <a:p>
            <a:r>
              <a:rPr lang="en-US" sz="1050" b="1" dirty="0"/>
              <a:t>Gather Supplies</a:t>
            </a:r>
          </a:p>
          <a:p>
            <a:r>
              <a:rPr lang="en-US" sz="1050" dirty="0"/>
              <a:t>Have enough food, water, and other supplies for every member of your family to last at least 72 hours. Consider what unique needs your family might have, such as supplies for pets or seniors and prescription medications. In addition, it is recommended that you add two cloth face coverings per family member and cleaning items to your kit, like soap, hand sanitizer, disinfecting wipes, or general household cleaning supplies to disinfect surfaces. After a hurricane, you may not have access to these supplies for days or even weeks. Preparing now ensures that you are well-equipped to stay safe if you need to quickly grab your go kit and evacuate to a community shelter.</a:t>
            </a:r>
          </a:p>
          <a:p>
            <a:endParaRPr lang="en-US" sz="1050" dirty="0"/>
          </a:p>
          <a:p>
            <a:r>
              <a:rPr lang="en-US" sz="1050" dirty="0"/>
              <a:t>As you prepare, be mindful that not everyone can afford to respond by stocking up on necessities. For those who can afford it, making essential purchases in advance will allow for longer time periods between shopping trips and help to protect those who are unable to procure essentials in advance of the pandemic and must shop more frequently.</a:t>
            </a:r>
          </a:p>
          <a:p>
            <a:endParaRPr lang="en-US" sz="1050" dirty="0"/>
          </a:p>
          <a:p>
            <a:r>
              <a:rPr lang="en-US" sz="1050" b="1" dirty="0"/>
              <a:t>Make an Emergency Plan</a:t>
            </a:r>
          </a:p>
          <a:p>
            <a:r>
              <a:rPr lang="en-US" sz="1050" dirty="0"/>
              <a:t>Make sure everyone in your household knows and understands your hurricane plan. Discuss the latest CDC guidance on COVID-19 and how it may affect your hurricane planning. Don’t forget a plan for the office, kids’ daycare, and anywhere you frequent.</a:t>
            </a:r>
          </a:p>
          <a:p>
            <a:endParaRPr lang="en-US" sz="1050" dirty="0"/>
          </a:p>
          <a:p>
            <a:r>
              <a:rPr lang="en-US" sz="1050" b="1" dirty="0"/>
              <a:t>Download the FEMA mobile app</a:t>
            </a:r>
          </a:p>
          <a:p>
            <a:r>
              <a:rPr lang="en-US" sz="1050" dirty="0"/>
              <a:t>Download the FEMA mobile app for disaster resources, weather alerts, and safety tips. Available in English and Spanish, the app provides a customizable checklist of emergency supplies, maps of open shelters and recovery centers, disaster survival tips, and weather alerts from the National Weather Service.</a:t>
            </a:r>
          </a:p>
          <a:p>
            <a:endParaRPr lang="en-US" sz="1050" dirty="0"/>
          </a:p>
          <a:p>
            <a:r>
              <a:rPr lang="en-US" sz="1600" b="1" dirty="0">
                <a:solidFill>
                  <a:srgbClr val="C00000"/>
                </a:solidFill>
              </a:rPr>
              <a:t>Visit Ready.gov for more tips. Disasters won’t wait. Neither should you.</a:t>
            </a:r>
          </a:p>
        </p:txBody>
      </p:sp>
    </p:spTree>
    <p:extLst>
      <p:ext uri="{BB962C8B-B14F-4D97-AF65-F5344CB8AC3E}">
        <p14:creationId xmlns:p14="http://schemas.microsoft.com/office/powerpoint/2010/main" val="2993975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39" y="3429000"/>
            <a:ext cx="5244521"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A457DDA3-D5C2-4C1D-AB4F-81C0548F09D6}"/>
              </a:ext>
            </a:extLst>
          </p:cNvPr>
          <p:cNvPicPr>
            <a:picLocks noChangeAspect="1"/>
          </p:cNvPicPr>
          <p:nvPr/>
        </p:nvPicPr>
        <p:blipFill>
          <a:blip r:embed="rId3"/>
          <a:stretch>
            <a:fillRect/>
          </a:stretch>
        </p:blipFill>
        <p:spPr>
          <a:xfrm>
            <a:off x="401782" y="2057400"/>
            <a:ext cx="2267386" cy="1152525"/>
          </a:xfrm>
          <a:prstGeom prst="rect">
            <a:avLst/>
          </a:prstGeom>
        </p:spPr>
      </p:pic>
      <p:pic>
        <p:nvPicPr>
          <p:cNvPr id="3" name="Picture 2">
            <a:extLst>
              <a:ext uri="{FF2B5EF4-FFF2-40B4-BE49-F238E27FC236}">
                <a16:creationId xmlns:a16="http://schemas.microsoft.com/office/drawing/2014/main" id="{AB1B7A40-3CD5-4E37-A912-C78F12DCE551}"/>
              </a:ext>
            </a:extLst>
          </p:cNvPr>
          <p:cNvPicPr>
            <a:picLocks noChangeAspect="1"/>
          </p:cNvPicPr>
          <p:nvPr/>
        </p:nvPicPr>
        <p:blipFill>
          <a:blip r:embed="rId4"/>
          <a:stretch>
            <a:fillRect/>
          </a:stretch>
        </p:blipFill>
        <p:spPr>
          <a:xfrm>
            <a:off x="2669168" y="232558"/>
            <a:ext cx="3862412" cy="3196442"/>
          </a:xfrm>
          <a:prstGeom prst="rect">
            <a:avLst/>
          </a:prstGeom>
        </p:spPr>
      </p:pic>
      <p:pic>
        <p:nvPicPr>
          <p:cNvPr id="4" name="Picture 3">
            <a:extLst>
              <a:ext uri="{FF2B5EF4-FFF2-40B4-BE49-F238E27FC236}">
                <a16:creationId xmlns:a16="http://schemas.microsoft.com/office/drawing/2014/main" id="{27CDCCE9-D0BD-41AF-80BE-C552BD203FF9}"/>
              </a:ext>
            </a:extLst>
          </p:cNvPr>
          <p:cNvPicPr>
            <a:picLocks noChangeAspect="1"/>
          </p:cNvPicPr>
          <p:nvPr/>
        </p:nvPicPr>
        <p:blipFill>
          <a:blip r:embed="rId5"/>
          <a:stretch>
            <a:fillRect/>
          </a:stretch>
        </p:blipFill>
        <p:spPr>
          <a:xfrm>
            <a:off x="342484" y="94517"/>
            <a:ext cx="2743438" cy="1853345"/>
          </a:xfrm>
          <a:prstGeom prst="rect">
            <a:avLst/>
          </a:prstGeom>
        </p:spPr>
      </p:pic>
    </p:spTree>
    <p:extLst>
      <p:ext uri="{BB962C8B-B14F-4D97-AF65-F5344CB8AC3E}">
        <p14:creationId xmlns:p14="http://schemas.microsoft.com/office/powerpoint/2010/main" val="369127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6607898" cy="868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24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2" y="76200"/>
            <a:ext cx="6784328" cy="891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795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78"/>
            <a:ext cx="6864262" cy="903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51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7203"/>
            <a:ext cx="6172200" cy="1524000"/>
          </a:xfrm>
        </p:spPr>
        <p:txBody>
          <a:bodyPr>
            <a:noAutofit/>
          </a:bodyPr>
          <a:lstStyle/>
          <a:p>
            <a:r>
              <a:rPr lang="en-US" sz="3600" spc="-300" dirty="0">
                <a:solidFill>
                  <a:schemeClr val="accent1">
                    <a:lumMod val="75000"/>
                  </a:schemeClr>
                </a:solidFill>
                <a:latin typeface="Albertus Extra Bold" panose="020E0802040304020204" pitchFamily="34" charset="0"/>
              </a:rPr>
              <a:t>The Lakes at Tradition HOA </a:t>
            </a:r>
            <a:br>
              <a:rPr lang="en-US" sz="3600" spc="-300" dirty="0">
                <a:solidFill>
                  <a:srgbClr val="006600"/>
                </a:solidFill>
                <a:latin typeface="Albertus Extra Bold" panose="020E0802040304020204" pitchFamily="34" charset="0"/>
              </a:rPr>
            </a:br>
            <a:r>
              <a:rPr lang="en-US" sz="1200" b="1" dirty="0">
                <a:solidFill>
                  <a:schemeClr val="accent1">
                    <a:lumMod val="75000"/>
                  </a:schemeClr>
                </a:solidFill>
              </a:rPr>
              <a:t>11840 SW Tradition Lakes Blvd</a:t>
            </a:r>
            <a:r>
              <a:rPr lang="en-US" sz="1200" dirty="0">
                <a:solidFill>
                  <a:schemeClr val="accent1">
                    <a:lumMod val="75000"/>
                  </a:schemeClr>
                </a:solidFill>
              </a:rPr>
              <a:t>.                                                  </a:t>
            </a:r>
            <a:br>
              <a:rPr lang="en-US" sz="1200" dirty="0">
                <a:solidFill>
                  <a:schemeClr val="accent1">
                    <a:lumMod val="75000"/>
                  </a:schemeClr>
                </a:solidFill>
              </a:rPr>
            </a:br>
            <a:r>
              <a:rPr lang="en-US" sz="1200" dirty="0">
                <a:solidFill>
                  <a:schemeClr val="accent1">
                    <a:lumMod val="75000"/>
                  </a:schemeClr>
                </a:solidFill>
              </a:rPr>
              <a:t>Port St Lucie, FL 34987</a:t>
            </a:r>
            <a:br>
              <a:rPr lang="en-US" sz="1200" dirty="0">
                <a:solidFill>
                  <a:schemeClr val="accent1">
                    <a:lumMod val="75000"/>
                  </a:schemeClr>
                </a:solidFill>
              </a:rPr>
            </a:br>
            <a:r>
              <a:rPr lang="en-US" sz="1200" dirty="0">
                <a:solidFill>
                  <a:schemeClr val="accent1">
                    <a:lumMod val="75000"/>
                  </a:schemeClr>
                </a:solidFill>
              </a:rPr>
              <a:t>Phone: 772-345-0690 / Fax 772-345-0691</a:t>
            </a:r>
            <a:endParaRPr lang="en-US" sz="1600" dirty="0">
              <a:solidFill>
                <a:schemeClr val="accent1">
                  <a:lumMod val="75000"/>
                </a:schemeClr>
              </a:solidFill>
            </a:endParaRPr>
          </a:p>
        </p:txBody>
      </p:sp>
      <p:sp>
        <p:nvSpPr>
          <p:cNvPr id="2" name="Content Placeholder 1"/>
          <p:cNvSpPr>
            <a:spLocks noGrp="1"/>
          </p:cNvSpPr>
          <p:nvPr>
            <p:ph idx="1"/>
          </p:nvPr>
        </p:nvSpPr>
        <p:spPr>
          <a:xfrm>
            <a:off x="342900" y="1531203"/>
            <a:ext cx="6019800" cy="6400800"/>
          </a:xfrm>
        </p:spPr>
        <p:txBody>
          <a:bodyPr>
            <a:normAutofit fontScale="40000" lnSpcReduction="20000"/>
          </a:bodyPr>
          <a:lstStyle/>
          <a:p>
            <a:pPr marL="0" indent="0" algn="ctr">
              <a:buNone/>
            </a:pPr>
            <a:r>
              <a:rPr lang="en-US" sz="4000" b="1" i="0" u="none" strike="noStrike" baseline="0" dirty="0">
                <a:solidFill>
                  <a:schemeClr val="tx2"/>
                </a:solidFill>
                <a:latin typeface="Arial"/>
              </a:rPr>
              <a:t>IMPORTANT CONTACT INFORMATION</a:t>
            </a:r>
          </a:p>
          <a:p>
            <a:pPr marL="0" indent="0" algn="ctr">
              <a:buNone/>
            </a:pPr>
            <a:endParaRPr lang="en-US" sz="3000" b="1" dirty="0">
              <a:solidFill>
                <a:schemeClr val="tx2"/>
              </a:solidFill>
              <a:latin typeface="Arial"/>
            </a:endParaRPr>
          </a:p>
          <a:p>
            <a:pPr marL="0" indent="0" algn="ctr">
              <a:buNone/>
            </a:pPr>
            <a:r>
              <a:rPr lang="en-US" sz="3000" b="1" i="0" u="none" strike="noStrike" baseline="0" dirty="0">
                <a:solidFill>
                  <a:schemeClr val="tx2"/>
                </a:solidFill>
                <a:latin typeface="Arial"/>
              </a:rPr>
              <a:t>MANAGEMENT COMPANY</a:t>
            </a:r>
          </a:p>
          <a:p>
            <a:pPr marL="0" indent="0" algn="ctr">
              <a:buNone/>
            </a:pPr>
            <a:r>
              <a:rPr lang="en-US" sz="2800" b="1" i="0" u="none" strike="noStrike" baseline="0" dirty="0">
                <a:solidFill>
                  <a:schemeClr val="tx2"/>
                </a:solidFill>
                <a:latin typeface="Arial"/>
              </a:rPr>
              <a:t>FirstService Residential</a:t>
            </a:r>
            <a:endParaRPr lang="en-US" sz="2800" b="0" i="0" u="none" strike="noStrike" baseline="0" dirty="0">
              <a:solidFill>
                <a:schemeClr val="tx2"/>
              </a:solidFill>
              <a:latin typeface="Arial"/>
            </a:endParaRPr>
          </a:p>
          <a:p>
            <a:pPr marL="0" indent="0" algn="ctr">
              <a:buNone/>
            </a:pPr>
            <a:r>
              <a:rPr lang="en-US" sz="3500" b="1" i="0" u="none" strike="noStrike" baseline="0" dirty="0">
                <a:solidFill>
                  <a:schemeClr val="tx2"/>
                </a:solidFill>
                <a:latin typeface="Arial"/>
              </a:rPr>
              <a:t>FirstService Call Center – 800-340-4546</a:t>
            </a:r>
          </a:p>
          <a:p>
            <a:pPr marL="0" indent="0" algn="ctr">
              <a:buNone/>
            </a:pPr>
            <a:endParaRPr lang="en-US" b="0" i="0" u="none" strike="noStrike" baseline="0" dirty="0">
              <a:solidFill>
                <a:schemeClr val="tx2"/>
              </a:solidFill>
              <a:latin typeface="Arial"/>
            </a:endParaRPr>
          </a:p>
          <a:p>
            <a:pPr marL="0" indent="0" algn="ctr">
              <a:buNone/>
            </a:pPr>
            <a:r>
              <a:rPr lang="en-US" b="1" i="0" u="none" strike="noStrike" baseline="0" dirty="0">
                <a:solidFill>
                  <a:schemeClr val="tx2"/>
                </a:solidFill>
                <a:latin typeface="Arial"/>
              </a:rPr>
              <a:t>Ingrid Sarmiento</a:t>
            </a:r>
            <a:r>
              <a:rPr lang="en-US" b="0" i="0" u="none" strike="noStrike" baseline="0" dirty="0">
                <a:solidFill>
                  <a:schemeClr val="tx2"/>
                </a:solidFill>
                <a:latin typeface="Arial"/>
              </a:rPr>
              <a:t>, </a:t>
            </a:r>
          </a:p>
          <a:p>
            <a:pPr marL="0" indent="0" algn="ctr">
              <a:buNone/>
            </a:pPr>
            <a:r>
              <a:rPr lang="en-US" b="0" i="0" u="none" strike="noStrike" baseline="0" dirty="0">
                <a:solidFill>
                  <a:schemeClr val="tx2"/>
                </a:solidFill>
                <a:latin typeface="Arial"/>
              </a:rPr>
              <a:t>Property Manager</a:t>
            </a:r>
          </a:p>
          <a:p>
            <a:pPr marL="0" indent="0" algn="ctr">
              <a:buNone/>
            </a:pPr>
            <a:r>
              <a:rPr lang="en-US" b="0" i="0" strike="noStrike" baseline="0" dirty="0">
                <a:solidFill>
                  <a:schemeClr val="tx2"/>
                </a:solidFill>
                <a:latin typeface="Arial"/>
              </a:rPr>
              <a:t>Ingrid.sarmiento@fsresidential.com</a:t>
            </a:r>
          </a:p>
          <a:p>
            <a:pPr marL="0" indent="0" algn="ctr">
              <a:buNone/>
            </a:pPr>
            <a:endParaRPr lang="en-US" b="0" i="0" strike="noStrike" baseline="0" dirty="0">
              <a:solidFill>
                <a:schemeClr val="tx2"/>
              </a:solidFill>
              <a:latin typeface="Arial"/>
            </a:endParaRPr>
          </a:p>
          <a:p>
            <a:pPr marL="0" indent="0" algn="ctr">
              <a:buNone/>
            </a:pPr>
            <a:r>
              <a:rPr lang="en-US" b="1" dirty="0">
                <a:solidFill>
                  <a:schemeClr val="tx2"/>
                </a:solidFill>
                <a:latin typeface="Arial"/>
              </a:rPr>
              <a:t>Gabriella Fajardo</a:t>
            </a:r>
          </a:p>
          <a:p>
            <a:pPr marL="0" indent="0" algn="ctr">
              <a:buNone/>
            </a:pPr>
            <a:r>
              <a:rPr lang="en-US" dirty="0">
                <a:solidFill>
                  <a:schemeClr val="tx2"/>
                </a:solidFill>
                <a:latin typeface="Arial"/>
              </a:rPr>
              <a:t>Community admin</a:t>
            </a:r>
          </a:p>
          <a:p>
            <a:pPr marL="0" indent="0" algn="ctr">
              <a:buNone/>
            </a:pPr>
            <a:r>
              <a:rPr lang="en-US" dirty="0">
                <a:solidFill>
                  <a:schemeClr val="tx2"/>
                </a:solidFill>
                <a:latin typeface="Arial"/>
              </a:rPr>
              <a:t>Gabriella.Fajardo@fsresidential.com</a:t>
            </a:r>
            <a:endParaRPr lang="en-US" dirty="0">
              <a:solidFill>
                <a:schemeClr val="tx2"/>
              </a:solidFill>
              <a:latin typeface="Arial"/>
              <a:hlinkClick r:id="rId2">
                <a:extLst>
                  <a:ext uri="{A12FA001-AC4F-418D-AE19-62706E023703}">
                    <ahyp:hlinkClr xmlns:ahyp="http://schemas.microsoft.com/office/drawing/2018/hyperlinkcolor" val="tx"/>
                  </a:ext>
                </a:extLst>
              </a:hlinkClick>
            </a:endParaRPr>
          </a:p>
          <a:p>
            <a:pPr marL="0" indent="0" algn="ctr">
              <a:buNone/>
            </a:pPr>
            <a:endParaRPr lang="en-US" b="0" i="0" u="none" strike="noStrike" baseline="0" dirty="0">
              <a:solidFill>
                <a:schemeClr val="tx2"/>
              </a:solidFill>
              <a:latin typeface="Arial"/>
            </a:endParaRPr>
          </a:p>
          <a:p>
            <a:pPr marL="0" indent="0" algn="ctr">
              <a:buNone/>
            </a:pPr>
            <a:r>
              <a:rPr lang="en-US" b="1" i="0" u="none" strike="noStrike" baseline="0" dirty="0">
                <a:solidFill>
                  <a:schemeClr val="tx2"/>
                </a:solidFill>
                <a:latin typeface="Arial"/>
              </a:rPr>
              <a:t>Kevin Navarro </a:t>
            </a:r>
          </a:p>
          <a:p>
            <a:pPr marL="0" indent="0" algn="ctr">
              <a:buNone/>
            </a:pPr>
            <a:r>
              <a:rPr lang="en-US" b="0" i="0" strike="noStrike" baseline="0" dirty="0">
                <a:solidFill>
                  <a:schemeClr val="tx2"/>
                </a:solidFill>
                <a:latin typeface="Arial"/>
              </a:rPr>
              <a:t>Maintenance supervisor</a:t>
            </a:r>
          </a:p>
          <a:p>
            <a:pPr marL="0" indent="0" algn="ctr">
              <a:buNone/>
            </a:pPr>
            <a:r>
              <a:rPr lang="en-US" dirty="0">
                <a:solidFill>
                  <a:schemeClr val="tx2"/>
                </a:solidFill>
                <a:latin typeface="Arial"/>
              </a:rPr>
              <a:t>772-345-0690</a:t>
            </a:r>
          </a:p>
          <a:p>
            <a:pPr marL="0" indent="0" algn="ctr">
              <a:buNone/>
            </a:pPr>
            <a:r>
              <a:rPr lang="en-US" b="0" i="0" strike="noStrike" baseline="0" dirty="0">
                <a:solidFill>
                  <a:schemeClr val="tx2"/>
                </a:solidFill>
                <a:latin typeface="Arial"/>
              </a:rPr>
              <a:t>lathoa@gmail.com</a:t>
            </a:r>
          </a:p>
          <a:p>
            <a:pPr marL="0" indent="0" algn="ctr">
              <a:buNone/>
            </a:pPr>
            <a:endParaRPr lang="en-US" b="0" i="0" strike="noStrike" baseline="0" dirty="0">
              <a:solidFill>
                <a:schemeClr val="tx2"/>
              </a:solidFill>
              <a:latin typeface="Arial"/>
              <a:hlinkClick r:id="rId2">
                <a:extLst>
                  <a:ext uri="{A12FA001-AC4F-418D-AE19-62706E023703}">
                    <ahyp:hlinkClr xmlns:ahyp="http://schemas.microsoft.com/office/drawing/2018/hyperlinkcolor" val="tx"/>
                  </a:ext>
                </a:extLst>
              </a:hlinkClick>
            </a:endParaRPr>
          </a:p>
          <a:p>
            <a:pPr marL="0" indent="0" algn="ctr">
              <a:buNone/>
            </a:pPr>
            <a:r>
              <a:rPr lang="en-US" b="1" dirty="0">
                <a:solidFill>
                  <a:schemeClr val="tx2"/>
                </a:solidFill>
                <a:latin typeface="Arial"/>
              </a:rPr>
              <a:t>LAT- Block Representative </a:t>
            </a:r>
          </a:p>
          <a:p>
            <a:pPr marL="0" indent="0" algn="ctr">
              <a:buNone/>
            </a:pPr>
            <a:r>
              <a:rPr lang="en-US" b="0" i="0" u="none" strike="noStrike" baseline="0" dirty="0">
                <a:solidFill>
                  <a:schemeClr val="tx2"/>
                </a:solidFill>
                <a:latin typeface="Arial"/>
              </a:rPr>
              <a:t>lathoabr@gmail.com</a:t>
            </a:r>
          </a:p>
          <a:p>
            <a:pPr marL="0" indent="0" algn="ctr">
              <a:buNone/>
            </a:pPr>
            <a:endParaRPr lang="en-US" b="0" i="0" u="none" strike="noStrike" baseline="0" dirty="0">
              <a:solidFill>
                <a:schemeClr val="tx2"/>
              </a:solidFill>
              <a:latin typeface="Arial"/>
            </a:endParaRPr>
          </a:p>
          <a:p>
            <a:pPr marL="0" indent="0" algn="ctr">
              <a:buNone/>
            </a:pPr>
            <a:r>
              <a:rPr lang="en-US" sz="4000" b="1" i="0" u="none" strike="noStrike" baseline="0" dirty="0">
                <a:solidFill>
                  <a:schemeClr val="tx2"/>
                </a:solidFill>
                <a:latin typeface="Arial"/>
              </a:rPr>
              <a:t>Community Website</a:t>
            </a:r>
          </a:p>
          <a:p>
            <a:pPr marL="0" indent="0" algn="ctr">
              <a:buNone/>
            </a:pPr>
            <a:r>
              <a:rPr lang="en-US" sz="4000" dirty="0">
                <a:solidFill>
                  <a:schemeClr val="tx2"/>
                </a:solidFill>
                <a:latin typeface="Arial"/>
              </a:rPr>
              <a:t>LATHOA.ORG</a:t>
            </a:r>
            <a:endParaRPr lang="en-US" sz="4000" b="0" i="0" u="none" strike="noStrike" baseline="0" dirty="0">
              <a:solidFill>
                <a:schemeClr val="tx2"/>
              </a:solidFill>
              <a:latin typeface="Arial"/>
            </a:endParaRPr>
          </a:p>
          <a:p>
            <a:pPr marL="0" indent="0" algn="ctr">
              <a:buNone/>
            </a:pPr>
            <a:endParaRPr lang="en-US" b="0" i="0" u="none" strike="noStrike" baseline="0" dirty="0">
              <a:solidFill>
                <a:schemeClr val="tx2"/>
              </a:solidFill>
              <a:latin typeface="Arial"/>
            </a:endParaRPr>
          </a:p>
          <a:p>
            <a:pPr marL="0" indent="0" algn="ctr">
              <a:buNone/>
            </a:pPr>
            <a:r>
              <a:rPr lang="en-US" sz="3000" b="1" i="0" u="none" strike="noStrike" baseline="0" dirty="0">
                <a:solidFill>
                  <a:schemeClr val="tx2"/>
                </a:solidFill>
                <a:latin typeface="Arial"/>
              </a:rPr>
              <a:t>Tradition Community Association</a:t>
            </a:r>
          </a:p>
          <a:p>
            <a:pPr marL="0" indent="0" algn="ctr">
              <a:buNone/>
            </a:pPr>
            <a:r>
              <a:rPr lang="en-US" sz="2800" b="0" i="0" u="none" strike="noStrike" baseline="0" dirty="0">
                <a:solidFill>
                  <a:schemeClr val="tx2"/>
                </a:solidFill>
                <a:latin typeface="Arial"/>
              </a:rPr>
              <a:t>10807 SW Tradition Square</a:t>
            </a:r>
          </a:p>
          <a:p>
            <a:pPr marL="0" indent="0" algn="ctr">
              <a:buNone/>
            </a:pPr>
            <a:r>
              <a:rPr lang="en-US" sz="2800" b="0" i="0" u="none" strike="noStrike" baseline="0" dirty="0">
                <a:solidFill>
                  <a:schemeClr val="tx2"/>
                </a:solidFill>
                <a:latin typeface="Arial"/>
              </a:rPr>
              <a:t>Port St. Lucie, FL  34987</a:t>
            </a:r>
          </a:p>
          <a:p>
            <a:pPr marL="0" indent="0" algn="ctr">
              <a:buNone/>
            </a:pPr>
            <a:r>
              <a:rPr lang="en-US" sz="2800" b="0" i="0" u="none" strike="noStrike" baseline="0" dirty="0">
                <a:solidFill>
                  <a:schemeClr val="tx2"/>
                </a:solidFill>
                <a:latin typeface="Arial"/>
              </a:rPr>
              <a:t>Phone (772) 345-5101</a:t>
            </a:r>
          </a:p>
          <a:p>
            <a:pPr marL="0" indent="0" algn="ctr">
              <a:buNone/>
            </a:pPr>
            <a:endParaRPr lang="en-US" b="0" i="0" u="none" strike="noStrike" baseline="0" dirty="0">
              <a:solidFill>
                <a:schemeClr val="tx2"/>
              </a:solidFill>
              <a:latin typeface="Arial"/>
            </a:endParaRPr>
          </a:p>
          <a:p>
            <a:pPr marL="0" indent="0" algn="ctr">
              <a:buNone/>
            </a:pPr>
            <a:r>
              <a:rPr lang="en-US" sz="3600" b="1" i="0" u="none" strike="noStrike" baseline="0" dirty="0">
                <a:solidFill>
                  <a:schemeClr val="tx2"/>
                </a:solidFill>
                <a:latin typeface="Times New Roman"/>
              </a:rPr>
              <a:t>FOR EMERGENCIES, DIAL 911-   FOR TRAFFIC INFO, DIAL 511</a:t>
            </a:r>
          </a:p>
          <a:p>
            <a:pPr marL="0" indent="0" algn="ctr">
              <a:buNone/>
            </a:pPr>
            <a:r>
              <a:rPr lang="en-US" sz="3600" b="1" i="0" u="none" strike="noStrike" baseline="0" dirty="0">
                <a:solidFill>
                  <a:schemeClr val="tx2"/>
                </a:solidFill>
                <a:latin typeface="Times New Roman"/>
              </a:rPr>
              <a:t>FOR NON-EMERGENCIES, DIAL 211</a:t>
            </a:r>
            <a:endParaRPr lang="en-US" sz="3600" b="0" i="0" u="none" strike="noStrike" baseline="0" dirty="0">
              <a:solidFill>
                <a:schemeClr val="tx2"/>
              </a:solidFill>
              <a:latin typeface="Arial"/>
            </a:endParaRPr>
          </a:p>
          <a:p>
            <a:endParaRPr lang="en-US" dirty="0"/>
          </a:p>
        </p:txBody>
      </p:sp>
      <p:sp>
        <p:nvSpPr>
          <p:cNvPr id="4" name="TextBox 3"/>
          <p:cNvSpPr txBox="1"/>
          <p:nvPr/>
        </p:nvSpPr>
        <p:spPr>
          <a:xfrm>
            <a:off x="230560" y="8001000"/>
            <a:ext cx="6396879" cy="830997"/>
          </a:xfrm>
          <a:prstGeom prst="rect">
            <a:avLst/>
          </a:prstGeom>
          <a:noFill/>
        </p:spPr>
        <p:txBody>
          <a:bodyPr wrap="none" rtlCol="0">
            <a:spAutoFit/>
          </a:bodyPr>
          <a:lstStyle/>
          <a:p>
            <a:pPr algn="ctr"/>
            <a:r>
              <a:rPr lang="en-US" sz="1600" b="1" dirty="0">
                <a:solidFill>
                  <a:schemeClr val="tx2">
                    <a:lumMod val="75000"/>
                  </a:schemeClr>
                </a:solidFill>
                <a:latin typeface="Times New Roman" panose="02020603050405020304" pitchFamily="18" charset="0"/>
                <a:cs typeface="Times New Roman" panose="02020603050405020304" pitchFamily="18" charset="0"/>
              </a:rPr>
              <a:t>GATEHOUSE:</a:t>
            </a:r>
          </a:p>
          <a:p>
            <a:pPr algn="ctr"/>
            <a:r>
              <a:rPr lang="en-US" sz="1600" dirty="0">
                <a:solidFill>
                  <a:schemeClr val="tx2">
                    <a:lumMod val="75000"/>
                  </a:schemeClr>
                </a:solidFill>
                <a:latin typeface="Times New Roman" panose="02020603050405020304" pitchFamily="18" charset="0"/>
                <a:cs typeface="Times New Roman" panose="02020603050405020304" pitchFamily="18" charset="0"/>
              </a:rPr>
              <a:t>Phone 772.345.3301</a:t>
            </a:r>
          </a:p>
          <a:p>
            <a:pPr algn="ctr"/>
            <a:r>
              <a:rPr lang="en-US" sz="1600" dirty="0">
                <a:solidFill>
                  <a:schemeClr val="tx2">
                    <a:lumMod val="75000"/>
                  </a:schemeClr>
                </a:solidFill>
                <a:latin typeface="Times New Roman" panose="02020603050405020304" pitchFamily="18" charset="0"/>
                <a:cs typeface="Times New Roman" panose="02020603050405020304" pitchFamily="18" charset="0"/>
              </a:rPr>
              <a:t>Website Access to gatehouse Login to: https://community.dwellinglive.com</a:t>
            </a:r>
          </a:p>
        </p:txBody>
      </p:sp>
      <p:pic>
        <p:nvPicPr>
          <p:cNvPr id="5" name="Picture 4">
            <a:extLst>
              <a:ext uri="{FF2B5EF4-FFF2-40B4-BE49-F238E27FC236}">
                <a16:creationId xmlns:a16="http://schemas.microsoft.com/office/drawing/2014/main" id="{77E2C1C4-5561-617E-EC39-0D289E1A81EF}"/>
              </a:ext>
            </a:extLst>
          </p:cNvPr>
          <p:cNvPicPr>
            <a:picLocks noChangeAspect="1"/>
          </p:cNvPicPr>
          <p:nvPr/>
        </p:nvPicPr>
        <p:blipFill>
          <a:blip r:embed="rId3"/>
          <a:stretch>
            <a:fillRect/>
          </a:stretch>
        </p:blipFill>
        <p:spPr>
          <a:xfrm>
            <a:off x="1828800" y="1752600"/>
            <a:ext cx="548688" cy="585267"/>
          </a:xfrm>
          <a:prstGeom prst="rect">
            <a:avLst/>
          </a:prstGeom>
        </p:spPr>
      </p:pic>
    </p:spTree>
    <p:extLst>
      <p:ext uri="{BB962C8B-B14F-4D97-AF65-F5344CB8AC3E}">
        <p14:creationId xmlns:p14="http://schemas.microsoft.com/office/powerpoint/2010/main" val="1588370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52400"/>
            <a:ext cx="6567557" cy="868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680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3" y="190500"/>
            <a:ext cx="6624912" cy="876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02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800" y="228600"/>
            <a:ext cx="6248400" cy="8771632"/>
          </a:xfrm>
          <a:prstGeom prst="rect">
            <a:avLst/>
          </a:prstGeom>
          <a:solidFill>
            <a:schemeClr val="bg1">
              <a:alpha val="10000"/>
            </a:schemeClr>
          </a:solidFill>
          <a:ln w="88900" cmpd="tri">
            <a:solidFill>
              <a:srgbClr val="002060"/>
            </a:solidFill>
          </a:ln>
        </p:spPr>
        <p:txBody>
          <a:bodyPr wrap="square" lIns="365760" rIns="365760" rtlCol="0">
            <a:spAutoFit/>
          </a:bodyPr>
          <a:lstStyle/>
          <a:p>
            <a:pPr algn="ctr"/>
            <a:r>
              <a:rPr lang="en-US" sz="2400" b="1" dirty="0">
                <a:solidFill>
                  <a:schemeClr val="accent1">
                    <a:lumMod val="75000"/>
                  </a:schemeClr>
                </a:solidFill>
              </a:rPr>
              <a:t>THE LAKES AT TRADITION, HOA   </a:t>
            </a:r>
          </a:p>
          <a:p>
            <a:pPr algn="ctr"/>
            <a:r>
              <a:rPr lang="en-US" sz="2400" b="1" dirty="0">
                <a:solidFill>
                  <a:schemeClr val="accent1">
                    <a:lumMod val="75000"/>
                  </a:schemeClr>
                </a:solidFill>
              </a:rPr>
              <a:t> HURRICANE PREPAREDNESS PLAN</a:t>
            </a:r>
          </a:p>
          <a:p>
            <a:endParaRPr lang="en-US" sz="1200" dirty="0">
              <a:solidFill>
                <a:schemeClr val="accent1">
                  <a:lumMod val="75000"/>
                </a:schemeClr>
              </a:solidFill>
            </a:endParaRPr>
          </a:p>
          <a:p>
            <a:r>
              <a:rPr lang="en-US" sz="1200" dirty="0">
                <a:solidFill>
                  <a:schemeClr val="accent1">
                    <a:lumMod val="75000"/>
                  </a:schemeClr>
                </a:solidFill>
              </a:rPr>
              <a:t>Official hurricane season does not begin until June 1st. However, it is imperative that preparations begin before that time.</a:t>
            </a:r>
          </a:p>
          <a:p>
            <a:endParaRPr lang="en-US" sz="1200" b="1" dirty="0">
              <a:solidFill>
                <a:schemeClr val="accent1">
                  <a:lumMod val="75000"/>
                </a:schemeClr>
              </a:solidFill>
            </a:endParaRPr>
          </a:p>
          <a:p>
            <a:r>
              <a:rPr lang="en-US" sz="1200" b="1" dirty="0">
                <a:solidFill>
                  <a:schemeClr val="accent1">
                    <a:lumMod val="75000"/>
                  </a:schemeClr>
                </a:solidFill>
              </a:rPr>
              <a:t>SHUTTERS</a:t>
            </a:r>
          </a:p>
          <a:p>
            <a:pPr lvl="1"/>
            <a:r>
              <a:rPr lang="en-US" sz="1200" dirty="0">
                <a:solidFill>
                  <a:schemeClr val="accent1">
                    <a:lumMod val="75000"/>
                  </a:schemeClr>
                </a:solidFill>
              </a:rPr>
              <a:t>It is recommended that, if you have not installed your shutters in the past, you perform a “test run” prior to an actual storm event in order to determine installation time you will need and also to check if there are replacement parts needed. When doing the test installation, it may be helpful to mark the shutter location on the inside of the panel using permanent marker to quickly sort them in event of storm. </a:t>
            </a:r>
          </a:p>
          <a:p>
            <a:pPr lvl="1"/>
            <a:r>
              <a:rPr lang="en-US" sz="1200" dirty="0">
                <a:solidFill>
                  <a:schemeClr val="accent1">
                    <a:lumMod val="75000"/>
                  </a:schemeClr>
                </a:solidFill>
              </a:rPr>
              <a:t>You may begin shutter installation 72 hours before a projected storm event. Please be sure to install shutters on all windows that require them. Any unprotected area can affect the integrity of your entire home. You are allowed to install your shutters on the rear windows any time you choose.</a:t>
            </a:r>
          </a:p>
          <a:p>
            <a:endParaRPr lang="en-US" sz="1200" dirty="0">
              <a:solidFill>
                <a:schemeClr val="accent1">
                  <a:lumMod val="75000"/>
                </a:schemeClr>
              </a:solidFill>
            </a:endParaRPr>
          </a:p>
          <a:p>
            <a:r>
              <a:rPr lang="en-US" sz="1200" dirty="0">
                <a:solidFill>
                  <a:schemeClr val="accent1">
                    <a:lumMod val="75000"/>
                  </a:schemeClr>
                </a:solidFill>
              </a:rPr>
              <a:t>The Governing Documents allow for 2 periods of time, for up to 15 days each, during hurricane season, in which a resident can install shutters as a precaution against potential storms if they will be away from the home. If you will be utilizing this allowance, please notify the Office in writing prior to installation with name, address, contact information, and dates the shutters will be installed. </a:t>
            </a:r>
            <a:r>
              <a:rPr lang="en-US" sz="1200" b="1" dirty="0">
                <a:solidFill>
                  <a:schemeClr val="accent1">
                    <a:lumMod val="75000"/>
                  </a:schemeClr>
                </a:solidFill>
              </a:rPr>
              <a:t>SHUTTER RESTRICTIONS DO NOT APPLY TO ACCORDIAN SHUTTERS</a:t>
            </a:r>
          </a:p>
          <a:p>
            <a:endParaRPr lang="en-US" sz="1200" b="1" dirty="0">
              <a:solidFill>
                <a:schemeClr val="accent1">
                  <a:lumMod val="75000"/>
                </a:schemeClr>
              </a:solidFill>
            </a:endParaRPr>
          </a:p>
          <a:p>
            <a:r>
              <a:rPr lang="en-US" sz="1200" b="1" dirty="0">
                <a:solidFill>
                  <a:schemeClr val="accent1">
                    <a:lumMod val="75000"/>
                  </a:schemeClr>
                </a:solidFill>
              </a:rPr>
              <a:t>NEW STORM SHUTTERS INSTALLATION</a:t>
            </a:r>
          </a:p>
          <a:p>
            <a:pPr lvl="1"/>
            <a:r>
              <a:rPr lang="en-US" sz="1200" dirty="0">
                <a:solidFill>
                  <a:schemeClr val="accent1">
                    <a:lumMod val="75000"/>
                  </a:schemeClr>
                </a:solidFill>
              </a:rPr>
              <a:t>All new installations requires Architectural Committee  (ACC) approval prior to installation.  Accordion style hurricane shutters may be installed providing mounting brackets must be discrete when permanently installed on the home. Accordion hurricane shutters and their mounting brackets must be aluminum in electrostatically applied finish white (or tan, if the house color is tan) and otherwise not permitted to be color matched or re-painted to the house color.</a:t>
            </a:r>
          </a:p>
          <a:p>
            <a:endParaRPr lang="en-US" sz="1200" b="1" dirty="0">
              <a:solidFill>
                <a:schemeClr val="accent1">
                  <a:lumMod val="75000"/>
                </a:schemeClr>
              </a:solidFill>
            </a:endParaRPr>
          </a:p>
          <a:p>
            <a:r>
              <a:rPr lang="en-US" sz="1200" b="1" dirty="0">
                <a:solidFill>
                  <a:schemeClr val="accent1">
                    <a:lumMod val="75000"/>
                  </a:schemeClr>
                </a:solidFill>
              </a:rPr>
              <a:t>LANDSCAPE DEBRIS</a:t>
            </a:r>
          </a:p>
          <a:p>
            <a:pPr lvl="1"/>
            <a:r>
              <a:rPr lang="en-US" sz="1200" dirty="0">
                <a:solidFill>
                  <a:schemeClr val="accent1">
                    <a:lumMod val="75000"/>
                  </a:schemeClr>
                </a:solidFill>
              </a:rPr>
              <a:t>Please be aware that immediately after a hurricane, we anticipate that there will be lots of landscape debris scattered on every lot throughout the community. All mowing and trimming would be suspended for an undetermined period of time while all landscape personnel gather and clean up that debris. Any fallen palms and trees would first be removed by landscapers from streets, then front yards, and finally rear yards. We would anticipate at least one mow would be missed and un-mowed turf blades would become somewhat long as a result. Any help a homeowner can give in gathering small landscape debris from their lot and placing it at the curb would be greatly appreciated, helping landscapers to return to the job of mowing and trimming as quickly as possible.</a:t>
            </a:r>
          </a:p>
        </p:txBody>
      </p:sp>
    </p:spTree>
    <p:extLst>
      <p:ext uri="{BB962C8B-B14F-4D97-AF65-F5344CB8AC3E}">
        <p14:creationId xmlns:p14="http://schemas.microsoft.com/office/powerpoint/2010/main" val="165538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3078A58-1001-4EB2-A386-B94E158B0169}"/>
              </a:ext>
            </a:extLst>
          </p:cNvPr>
          <p:cNvSpPr txBox="1"/>
          <p:nvPr/>
        </p:nvSpPr>
        <p:spPr>
          <a:xfrm>
            <a:off x="457200" y="8038237"/>
            <a:ext cx="6139249" cy="877163"/>
          </a:xfrm>
          <a:prstGeom prst="rect">
            <a:avLst/>
          </a:prstGeom>
          <a:noFill/>
        </p:spPr>
        <p:txBody>
          <a:bodyPr wrap="square" rtlCol="0">
            <a:spAutoFit/>
          </a:bodyPr>
          <a:lstStyle/>
          <a:p>
            <a:r>
              <a:rPr lang="en-US" sz="1100" dirty="0"/>
              <a:t>For seasonal or part time residents, please plan before hand for the hurricane shutters installation and removal. There are several handyman's and other companies in the area that can be contracted in advance to take care of your home. </a:t>
            </a:r>
          </a:p>
          <a:p>
            <a:r>
              <a:rPr lang="en-US" sz="1100" dirty="0"/>
              <a:t>Keep in mind that due to Post COVID -19 many companies will not be able to provide some services</a:t>
            </a:r>
            <a:r>
              <a:rPr lang="en-US" dirty="0"/>
              <a:t>.</a:t>
            </a:r>
          </a:p>
        </p:txBody>
      </p:sp>
      <p:graphicFrame>
        <p:nvGraphicFramePr>
          <p:cNvPr id="9" name="Content Placeholder 3">
            <a:extLst>
              <a:ext uri="{FF2B5EF4-FFF2-40B4-BE49-F238E27FC236}">
                <a16:creationId xmlns:a16="http://schemas.microsoft.com/office/drawing/2014/main" id="{5DE219A6-3A66-4DAF-ADC1-DFF82FD566E8}"/>
              </a:ext>
            </a:extLst>
          </p:cNvPr>
          <p:cNvGraphicFramePr>
            <a:graphicFrameLocks noGrp="1"/>
          </p:cNvGraphicFramePr>
          <p:nvPr>
            <p:ph idx="1"/>
            <p:extLst>
              <p:ext uri="{D42A27DB-BD31-4B8C-83A1-F6EECF244321}">
                <p14:modId xmlns:p14="http://schemas.microsoft.com/office/powerpoint/2010/main" val="2707145268"/>
              </p:ext>
            </p:extLst>
          </p:nvPr>
        </p:nvGraphicFramePr>
        <p:xfrm>
          <a:off x="457200" y="3028086"/>
          <a:ext cx="6083060" cy="1440751"/>
        </p:xfrm>
        <a:graphic>
          <a:graphicData uri="http://schemas.openxmlformats.org/drawingml/2006/table">
            <a:tbl>
              <a:tblPr firstRow="1" firstCol="1" lastRow="1" lastCol="1" bandRow="1" bandCol="1">
                <a:tableStyleId>{5C22544A-7EE6-4342-B048-85BDC9FD1C3A}</a:tableStyleId>
              </a:tblPr>
              <a:tblGrid>
                <a:gridCol w="1078984">
                  <a:extLst>
                    <a:ext uri="{9D8B030D-6E8A-4147-A177-3AD203B41FA5}">
                      <a16:colId xmlns:a16="http://schemas.microsoft.com/office/drawing/2014/main" val="20000"/>
                    </a:ext>
                  </a:extLst>
                </a:gridCol>
                <a:gridCol w="1523921">
                  <a:extLst>
                    <a:ext uri="{9D8B030D-6E8A-4147-A177-3AD203B41FA5}">
                      <a16:colId xmlns:a16="http://schemas.microsoft.com/office/drawing/2014/main" val="20001"/>
                    </a:ext>
                  </a:extLst>
                </a:gridCol>
                <a:gridCol w="880627">
                  <a:extLst>
                    <a:ext uri="{9D8B030D-6E8A-4147-A177-3AD203B41FA5}">
                      <a16:colId xmlns:a16="http://schemas.microsoft.com/office/drawing/2014/main" val="20002"/>
                    </a:ext>
                  </a:extLst>
                </a:gridCol>
                <a:gridCol w="2599528">
                  <a:extLst>
                    <a:ext uri="{9D8B030D-6E8A-4147-A177-3AD203B41FA5}">
                      <a16:colId xmlns:a16="http://schemas.microsoft.com/office/drawing/2014/main" val="20003"/>
                    </a:ext>
                  </a:extLst>
                </a:gridCol>
              </a:tblGrid>
              <a:tr h="228602">
                <a:tc gridSpan="4">
                  <a:txBody>
                    <a:bodyPr/>
                    <a:lstStyle/>
                    <a:p>
                      <a:pPr marL="0" marR="0" algn="ctr">
                        <a:lnSpc>
                          <a:spcPts val="1365"/>
                        </a:lnSpc>
                        <a:spcBef>
                          <a:spcPts val="0"/>
                        </a:spcBef>
                        <a:spcAft>
                          <a:spcPts val="0"/>
                        </a:spcAft>
                      </a:pPr>
                      <a:r>
                        <a:rPr lang="en-US" sz="1100" dirty="0">
                          <a:solidFill>
                            <a:schemeClr val="tx2">
                              <a:lumMod val="75000"/>
                            </a:schemeClr>
                          </a:solidFill>
                          <a:effectLst/>
                        </a:rPr>
                        <a:t>FIRSTSERVICE</a:t>
                      </a:r>
                      <a:r>
                        <a:rPr lang="en-US" sz="1100" spc="-170" dirty="0">
                          <a:solidFill>
                            <a:schemeClr val="tx2">
                              <a:lumMod val="75000"/>
                            </a:schemeClr>
                          </a:solidFill>
                          <a:effectLst/>
                        </a:rPr>
                        <a:t> </a:t>
                      </a:r>
                      <a:r>
                        <a:rPr lang="en-US" sz="1100" dirty="0">
                          <a:solidFill>
                            <a:schemeClr val="tx2">
                              <a:lumMod val="75000"/>
                            </a:schemeClr>
                          </a:solidFill>
                          <a:effectLst/>
                        </a:rPr>
                        <a:t>RESIDENTIAL           FirstService</a:t>
                      </a:r>
                      <a:r>
                        <a:rPr lang="en-US" sz="1100" spc="-55" dirty="0">
                          <a:solidFill>
                            <a:schemeClr val="tx2">
                              <a:lumMod val="75000"/>
                            </a:schemeClr>
                          </a:solidFill>
                          <a:effectLst/>
                        </a:rPr>
                        <a:t> </a:t>
                      </a:r>
                      <a:r>
                        <a:rPr lang="en-US" sz="1100" dirty="0">
                          <a:solidFill>
                            <a:schemeClr val="tx2">
                              <a:lumMod val="75000"/>
                            </a:schemeClr>
                          </a:solidFill>
                          <a:effectLst/>
                        </a:rPr>
                        <a:t>Call</a:t>
                      </a:r>
                      <a:r>
                        <a:rPr lang="en-US" sz="1100" spc="-50" dirty="0">
                          <a:solidFill>
                            <a:schemeClr val="tx2">
                              <a:lumMod val="75000"/>
                            </a:schemeClr>
                          </a:solidFill>
                          <a:effectLst/>
                        </a:rPr>
                        <a:t> </a:t>
                      </a:r>
                      <a:r>
                        <a:rPr lang="en-US" sz="1100" dirty="0">
                          <a:solidFill>
                            <a:schemeClr val="tx2">
                              <a:lumMod val="75000"/>
                            </a:schemeClr>
                          </a:solidFill>
                          <a:effectLst/>
                        </a:rPr>
                        <a:t>Center</a:t>
                      </a:r>
                      <a:r>
                        <a:rPr lang="en-US" sz="1100" spc="-55" dirty="0">
                          <a:solidFill>
                            <a:schemeClr val="tx2">
                              <a:lumMod val="75000"/>
                            </a:schemeClr>
                          </a:solidFill>
                          <a:effectLst/>
                        </a:rPr>
                        <a:t> </a:t>
                      </a:r>
                      <a:r>
                        <a:rPr lang="en-US" sz="1100" dirty="0">
                          <a:solidFill>
                            <a:schemeClr val="tx2">
                              <a:lumMod val="75000"/>
                            </a:schemeClr>
                          </a:solidFill>
                          <a:effectLst/>
                        </a:rPr>
                        <a:t>–</a:t>
                      </a:r>
                      <a:r>
                        <a:rPr lang="en-US" sz="1100" spc="-50" dirty="0">
                          <a:solidFill>
                            <a:schemeClr val="tx2">
                              <a:lumMod val="75000"/>
                            </a:schemeClr>
                          </a:solidFill>
                          <a:effectLst/>
                        </a:rPr>
                        <a:t> </a:t>
                      </a:r>
                      <a:r>
                        <a:rPr lang="en-US" sz="1100" dirty="0">
                          <a:solidFill>
                            <a:schemeClr val="tx2">
                              <a:lumMod val="75000"/>
                            </a:schemeClr>
                          </a:solidFill>
                          <a:effectLst/>
                        </a:rPr>
                        <a:t>800-340-4546</a:t>
                      </a:r>
                      <a:endParaRPr lang="en-US" sz="1000" dirty="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8364">
                <a:tc gridSpan="2">
                  <a:txBody>
                    <a:bodyPr/>
                    <a:lstStyle/>
                    <a:p>
                      <a:pPr marL="0" marR="635" algn="ctr">
                        <a:lnSpc>
                          <a:spcPts val="1365"/>
                        </a:lnSpc>
                        <a:spcBef>
                          <a:spcPts val="0"/>
                        </a:spcBef>
                        <a:spcAft>
                          <a:spcPts val="0"/>
                        </a:spcAft>
                      </a:pPr>
                      <a:r>
                        <a:rPr lang="en-US" sz="1100">
                          <a:solidFill>
                            <a:schemeClr val="tx2">
                              <a:lumMod val="75000"/>
                            </a:schemeClr>
                          </a:solidFill>
                          <a:effectLst/>
                        </a:rPr>
                        <a:t>NAME</a:t>
                      </a:r>
                      <a:endParaRPr lang="en-US" sz="100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tc hMerge="1">
                  <a:txBody>
                    <a:bodyPr/>
                    <a:lstStyle/>
                    <a:p>
                      <a:endParaRPr lang="en-US"/>
                    </a:p>
                  </a:txBody>
                  <a:tcPr/>
                </a:tc>
                <a:tc>
                  <a:txBody>
                    <a:bodyPr/>
                    <a:lstStyle/>
                    <a:p>
                      <a:pPr marL="0" marR="0" algn="ctr">
                        <a:lnSpc>
                          <a:spcPts val="1365"/>
                        </a:lnSpc>
                        <a:spcBef>
                          <a:spcPts val="0"/>
                        </a:spcBef>
                        <a:spcAft>
                          <a:spcPts val="0"/>
                        </a:spcAft>
                      </a:pPr>
                      <a:r>
                        <a:rPr lang="en-US" sz="1100" dirty="0">
                          <a:solidFill>
                            <a:schemeClr val="tx2">
                              <a:lumMod val="75000"/>
                            </a:schemeClr>
                          </a:solidFill>
                          <a:effectLst/>
                        </a:rPr>
                        <a:t>Home</a:t>
                      </a:r>
                      <a:endParaRPr lang="en-US" sz="1000" dirty="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algn="ctr">
                        <a:lnSpc>
                          <a:spcPts val="1365"/>
                        </a:lnSpc>
                        <a:spcBef>
                          <a:spcPts val="0"/>
                        </a:spcBef>
                        <a:spcAft>
                          <a:spcPts val="0"/>
                        </a:spcAft>
                      </a:pPr>
                      <a:r>
                        <a:rPr lang="en-US" sz="1100" dirty="0">
                          <a:solidFill>
                            <a:schemeClr val="tx2">
                              <a:lumMod val="75000"/>
                            </a:schemeClr>
                          </a:solidFill>
                          <a:effectLst/>
                        </a:rPr>
                        <a:t>Email</a:t>
                      </a:r>
                      <a:endParaRPr lang="en-US" sz="1000" dirty="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344595">
                <a:tc>
                  <a:txBody>
                    <a:bodyPr/>
                    <a:lstStyle/>
                    <a:p>
                      <a:pPr marL="64770" marR="0">
                        <a:spcBef>
                          <a:spcPts val="835"/>
                        </a:spcBef>
                        <a:spcAft>
                          <a:spcPts val="0"/>
                        </a:spcAft>
                      </a:pPr>
                      <a:r>
                        <a:rPr lang="en-US" sz="1100" dirty="0">
                          <a:solidFill>
                            <a:schemeClr val="tx2">
                              <a:lumMod val="75000"/>
                            </a:schemeClr>
                          </a:solidFill>
                          <a:effectLst/>
                        </a:rPr>
                        <a:t>Ingrid</a:t>
                      </a:r>
                      <a:r>
                        <a:rPr lang="en-US" sz="1100" spc="-85" dirty="0">
                          <a:solidFill>
                            <a:schemeClr val="tx2">
                              <a:lumMod val="75000"/>
                            </a:schemeClr>
                          </a:solidFill>
                          <a:effectLst/>
                        </a:rPr>
                        <a:t> </a:t>
                      </a:r>
                      <a:r>
                        <a:rPr lang="en-US" sz="1100" dirty="0">
                          <a:solidFill>
                            <a:schemeClr val="tx2">
                              <a:lumMod val="75000"/>
                            </a:schemeClr>
                          </a:solidFill>
                          <a:effectLst/>
                        </a:rPr>
                        <a:t>Sarmiento</a:t>
                      </a:r>
                      <a:endParaRPr lang="en-US" sz="1000" dirty="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64770" marR="549910">
                        <a:spcBef>
                          <a:spcPts val="145"/>
                        </a:spcBef>
                        <a:spcAft>
                          <a:spcPts val="0"/>
                        </a:spcAft>
                      </a:pPr>
                      <a:r>
                        <a:rPr lang="en-US" sz="1100" dirty="0">
                          <a:solidFill>
                            <a:schemeClr val="tx2">
                              <a:lumMod val="75000"/>
                            </a:schemeClr>
                          </a:solidFill>
                          <a:effectLst/>
                        </a:rPr>
                        <a:t>Property Manager</a:t>
                      </a:r>
                      <a:endParaRPr lang="en-US" sz="1000" dirty="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64135" marR="0">
                        <a:spcBef>
                          <a:spcPts val="835"/>
                        </a:spcBef>
                        <a:spcAft>
                          <a:spcPts val="0"/>
                        </a:spcAft>
                      </a:pPr>
                      <a:r>
                        <a:rPr lang="en-US" sz="1100" dirty="0">
                          <a:solidFill>
                            <a:schemeClr val="tx2">
                              <a:lumMod val="75000"/>
                            </a:schemeClr>
                          </a:solidFill>
                          <a:effectLst/>
                        </a:rPr>
                        <a:t>772-345-0690</a:t>
                      </a:r>
                      <a:endParaRPr lang="en-US" sz="1000" dirty="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64770" marR="0">
                        <a:spcBef>
                          <a:spcPts val="835"/>
                        </a:spcBef>
                        <a:spcAft>
                          <a:spcPts val="0"/>
                        </a:spcAft>
                      </a:pPr>
                      <a:r>
                        <a:rPr lang="en-US" sz="1050" u="none" strike="noStrike" dirty="0">
                          <a:solidFill>
                            <a:schemeClr val="tx2">
                              <a:lumMod val="75000"/>
                            </a:schemeClr>
                          </a:solidFill>
                          <a:effectLst/>
                        </a:rPr>
                        <a:t>Ingrid.</a:t>
                      </a:r>
                      <a:r>
                        <a:rPr lang="en-US" sz="1050" b="1" u="none" strike="noStrike" kern="1200" dirty="0">
                          <a:solidFill>
                            <a:schemeClr val="tx2">
                              <a:lumMod val="75000"/>
                            </a:schemeClr>
                          </a:solidFill>
                          <a:effectLst/>
                          <a:latin typeface="+mn-lt"/>
                          <a:ea typeface="+mn-ea"/>
                          <a:cs typeface="+mn-cs"/>
                        </a:rPr>
                        <a:t>sarmiento</a:t>
                      </a:r>
                      <a:r>
                        <a:rPr lang="en-US" sz="1050" u="none" strike="noStrike" dirty="0">
                          <a:solidFill>
                            <a:schemeClr val="tx2">
                              <a:lumMod val="75000"/>
                            </a:schemeClr>
                          </a:solidFill>
                          <a:effectLst/>
                        </a:rPr>
                        <a:t>@</a:t>
                      </a:r>
                      <a:r>
                        <a:rPr lang="en-US" sz="1050" b="1" u="none" strike="noStrike" kern="1200" dirty="0">
                          <a:solidFill>
                            <a:schemeClr val="tx2">
                              <a:lumMod val="75000"/>
                            </a:schemeClr>
                          </a:solidFill>
                          <a:effectLst/>
                          <a:latin typeface="+mn-lt"/>
                          <a:ea typeface="+mn-ea"/>
                          <a:cs typeface="+mn-cs"/>
                        </a:rPr>
                        <a:t>fsresidential</a:t>
                      </a:r>
                      <a:r>
                        <a:rPr lang="en-US" sz="1050" u="none" strike="noStrike" dirty="0">
                          <a:solidFill>
                            <a:schemeClr val="tx2">
                              <a:lumMod val="75000"/>
                            </a:schemeClr>
                          </a:solidFill>
                          <a:effectLst/>
                        </a:rPr>
                        <a:t>.com</a:t>
                      </a:r>
                      <a:endParaRPr lang="en-US" sz="900" dirty="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2"/>
                  </a:ext>
                </a:extLst>
              </a:tr>
              <a:tr h="344595">
                <a:tc>
                  <a:txBody>
                    <a:bodyPr/>
                    <a:lstStyle/>
                    <a:p>
                      <a:pPr marL="64770" marR="0">
                        <a:spcBef>
                          <a:spcPts val="835"/>
                        </a:spcBef>
                        <a:spcAft>
                          <a:spcPts val="0"/>
                        </a:spcAft>
                      </a:pPr>
                      <a:r>
                        <a:rPr lang="en-US" sz="1000" dirty="0">
                          <a:solidFill>
                            <a:schemeClr val="tx2">
                              <a:lumMod val="75000"/>
                            </a:schemeClr>
                          </a:solidFill>
                          <a:effectLst/>
                          <a:latin typeface="Calibri"/>
                          <a:ea typeface="Calibri"/>
                          <a:cs typeface="Times New Roman"/>
                        </a:rPr>
                        <a:t>Gabriella Fajardo</a:t>
                      </a:r>
                    </a:p>
                  </a:txBody>
                  <a:tcPr marL="0" marR="0" marT="0" marB="0">
                    <a:solidFill>
                      <a:schemeClr val="accent1">
                        <a:lumMod val="40000"/>
                        <a:lumOff val="60000"/>
                      </a:schemeClr>
                    </a:solidFill>
                  </a:tcPr>
                </a:tc>
                <a:tc>
                  <a:txBody>
                    <a:bodyPr/>
                    <a:lstStyle/>
                    <a:p>
                      <a:pPr marL="64770" marR="549910">
                        <a:spcBef>
                          <a:spcPts val="145"/>
                        </a:spcBef>
                        <a:spcAft>
                          <a:spcPts val="0"/>
                        </a:spcAft>
                      </a:pPr>
                      <a:r>
                        <a:rPr lang="en-US" sz="1000" dirty="0">
                          <a:solidFill>
                            <a:schemeClr val="tx2">
                              <a:lumMod val="75000"/>
                            </a:schemeClr>
                          </a:solidFill>
                          <a:effectLst/>
                          <a:latin typeface="Calibri"/>
                          <a:ea typeface="Calibri"/>
                          <a:cs typeface="Times New Roman"/>
                        </a:rPr>
                        <a:t>Administrative Assistant</a:t>
                      </a:r>
                    </a:p>
                  </a:txBody>
                  <a:tcPr marL="0" marR="0" marT="0" marB="0">
                    <a:solidFill>
                      <a:schemeClr val="accent1">
                        <a:lumMod val="40000"/>
                        <a:lumOff val="60000"/>
                      </a:schemeClr>
                    </a:solidFill>
                  </a:tcPr>
                </a:tc>
                <a:tc>
                  <a:txBody>
                    <a:bodyPr/>
                    <a:lstStyle/>
                    <a:p>
                      <a:pPr marL="64135" marR="0">
                        <a:spcBef>
                          <a:spcPts val="835"/>
                        </a:spcBef>
                        <a:spcAft>
                          <a:spcPts val="0"/>
                        </a:spcAft>
                      </a:pPr>
                      <a:r>
                        <a:rPr lang="en-US" sz="1000" dirty="0">
                          <a:solidFill>
                            <a:schemeClr val="tx2">
                              <a:lumMod val="75000"/>
                            </a:schemeClr>
                          </a:solidFill>
                          <a:effectLst/>
                          <a:latin typeface="Calibri"/>
                          <a:ea typeface="Calibri"/>
                          <a:cs typeface="Times New Roman"/>
                        </a:rPr>
                        <a:t>772-345-0690</a:t>
                      </a:r>
                    </a:p>
                  </a:txBody>
                  <a:tcPr marL="0" marR="0" marT="0" marB="0">
                    <a:solidFill>
                      <a:schemeClr val="accent1">
                        <a:lumMod val="40000"/>
                        <a:lumOff val="60000"/>
                      </a:schemeClr>
                    </a:solidFill>
                  </a:tcPr>
                </a:tc>
                <a:tc>
                  <a:txBody>
                    <a:bodyPr/>
                    <a:lstStyle/>
                    <a:p>
                      <a:pPr marL="64770" marR="0">
                        <a:spcBef>
                          <a:spcPts val="835"/>
                        </a:spcBef>
                        <a:spcAft>
                          <a:spcPts val="0"/>
                        </a:spcAft>
                      </a:pPr>
                      <a:r>
                        <a:rPr lang="en-US" sz="1000" dirty="0">
                          <a:solidFill>
                            <a:schemeClr val="tx2">
                              <a:lumMod val="75000"/>
                            </a:schemeClr>
                          </a:solidFill>
                          <a:effectLst/>
                          <a:latin typeface="Calibri"/>
                          <a:ea typeface="Calibri"/>
                          <a:cs typeface="Times New Roman"/>
                        </a:rPr>
                        <a:t>Gabriella.Fajardo@fsresidential.com</a:t>
                      </a:r>
                    </a:p>
                  </a:txBody>
                  <a:tcPr marL="0" marR="0" marT="0" marB="0">
                    <a:solidFill>
                      <a:schemeClr val="accent1">
                        <a:lumMod val="40000"/>
                        <a:lumOff val="60000"/>
                      </a:schemeClr>
                    </a:solidFill>
                  </a:tcPr>
                </a:tc>
                <a:extLst>
                  <a:ext uri="{0D108BD9-81ED-4DB2-BD59-A6C34878D82A}">
                    <a16:rowId xmlns:a16="http://schemas.microsoft.com/office/drawing/2014/main" val="1438507636"/>
                  </a:ext>
                </a:extLst>
              </a:tr>
              <a:tr h="344595">
                <a:tc>
                  <a:txBody>
                    <a:bodyPr/>
                    <a:lstStyle/>
                    <a:p>
                      <a:pPr marL="64770" marR="0">
                        <a:spcBef>
                          <a:spcPts val="670"/>
                        </a:spcBef>
                        <a:spcAft>
                          <a:spcPts val="0"/>
                        </a:spcAft>
                      </a:pPr>
                      <a:r>
                        <a:rPr lang="en-US" sz="1100" dirty="0">
                          <a:solidFill>
                            <a:schemeClr val="tx2">
                              <a:lumMod val="75000"/>
                            </a:schemeClr>
                          </a:solidFill>
                          <a:effectLst/>
                          <a:latin typeface="+mn-lt"/>
                          <a:ea typeface="+mn-ea"/>
                          <a:cs typeface="+mn-cs"/>
                        </a:rPr>
                        <a:t>Kevin Navarro</a:t>
                      </a:r>
                      <a:endParaRPr lang="en-US" sz="1000" dirty="0">
                        <a:solidFill>
                          <a:schemeClr val="tx2">
                            <a:lumMod val="75000"/>
                          </a:schemeClr>
                        </a:solidFill>
                        <a:effectLst/>
                        <a:latin typeface="Calibri"/>
                        <a:ea typeface="Calibri"/>
                        <a:cs typeface="Times New Roman"/>
                      </a:endParaRPr>
                    </a:p>
                  </a:txBody>
                  <a:tcPr marL="0" marR="0" marT="0" marB="0">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64770" marR="194310">
                        <a:spcBef>
                          <a:spcPts val="0"/>
                        </a:spcBef>
                        <a:spcAft>
                          <a:spcPts val="0"/>
                        </a:spcAft>
                      </a:pPr>
                      <a:r>
                        <a:rPr lang="en-US" sz="1100" b="0" dirty="0">
                          <a:solidFill>
                            <a:schemeClr val="tx2">
                              <a:lumMod val="75000"/>
                            </a:schemeClr>
                          </a:solidFill>
                          <a:effectLst/>
                        </a:rPr>
                        <a:t>Maintenance Supervisor</a:t>
                      </a:r>
                      <a:endParaRPr lang="en-US" sz="1000" b="0" dirty="0">
                        <a:solidFill>
                          <a:schemeClr val="tx2">
                            <a:lumMod val="75000"/>
                          </a:schemeClr>
                        </a:solidFill>
                        <a:effectLst/>
                        <a:latin typeface="Calibri"/>
                        <a:ea typeface="Calibri"/>
                        <a:cs typeface="Times New Roman"/>
                      </a:endParaRPr>
                    </a:p>
                  </a:txBody>
                  <a:tcPr marL="0" marR="0" marT="0" marB="0">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64135" marR="0">
                        <a:spcBef>
                          <a:spcPts val="670"/>
                        </a:spcBef>
                        <a:spcAft>
                          <a:spcPts val="0"/>
                        </a:spcAft>
                      </a:pPr>
                      <a:r>
                        <a:rPr lang="en-US" sz="1100" b="0" dirty="0">
                          <a:solidFill>
                            <a:schemeClr val="tx2">
                              <a:lumMod val="75000"/>
                            </a:schemeClr>
                          </a:solidFill>
                          <a:effectLst/>
                        </a:rPr>
                        <a:t>772-345-0690</a:t>
                      </a:r>
                      <a:endParaRPr lang="en-US" sz="1000" b="0" dirty="0">
                        <a:solidFill>
                          <a:schemeClr val="tx2">
                            <a:lumMod val="75000"/>
                          </a:schemeClr>
                        </a:solidFill>
                        <a:effectLst/>
                        <a:latin typeface="Calibri"/>
                        <a:ea typeface="Calibri"/>
                        <a:cs typeface="Times New Roman"/>
                      </a:endParaRPr>
                    </a:p>
                  </a:txBody>
                  <a:tcPr marL="0" marR="0" marT="0" marB="0">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64770" marR="0">
                        <a:spcBef>
                          <a:spcPts val="670"/>
                        </a:spcBef>
                        <a:spcAft>
                          <a:spcPts val="0"/>
                        </a:spcAft>
                      </a:pPr>
                      <a:r>
                        <a:rPr lang="en-US" sz="1000" dirty="0">
                          <a:solidFill>
                            <a:schemeClr val="tx2">
                              <a:lumMod val="75000"/>
                            </a:schemeClr>
                          </a:solidFill>
                          <a:effectLst/>
                          <a:latin typeface="Calibri"/>
                          <a:ea typeface="Calibri"/>
                          <a:cs typeface="Times New Roman"/>
                        </a:rPr>
                        <a:t>Same as manager.</a:t>
                      </a:r>
                    </a:p>
                  </a:txBody>
                  <a:tcPr marL="0" marR="0" marT="0" marB="0">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10" name="Content Placeholder 3">
            <a:extLst>
              <a:ext uri="{FF2B5EF4-FFF2-40B4-BE49-F238E27FC236}">
                <a16:creationId xmlns:a16="http://schemas.microsoft.com/office/drawing/2014/main" id="{5DAD0AF2-FD99-4D04-B243-8822A06EAF44}"/>
              </a:ext>
            </a:extLst>
          </p:cNvPr>
          <p:cNvGraphicFramePr>
            <a:graphicFrameLocks/>
          </p:cNvGraphicFramePr>
          <p:nvPr>
            <p:extLst>
              <p:ext uri="{D42A27DB-BD31-4B8C-83A1-F6EECF244321}">
                <p14:modId xmlns:p14="http://schemas.microsoft.com/office/powerpoint/2010/main" val="904443149"/>
              </p:ext>
            </p:extLst>
          </p:nvPr>
        </p:nvGraphicFramePr>
        <p:xfrm>
          <a:off x="437333" y="228600"/>
          <a:ext cx="6102927" cy="2514600"/>
        </p:xfrm>
        <a:graphic>
          <a:graphicData uri="http://schemas.openxmlformats.org/drawingml/2006/table">
            <a:tbl>
              <a:tblPr firstRow="1" firstCol="1" lastRow="1" lastCol="1" bandRow="1" bandCol="1">
                <a:tableStyleId>{5C22544A-7EE6-4342-B048-85BDC9FD1C3A}</a:tableStyleId>
              </a:tblPr>
              <a:tblGrid>
                <a:gridCol w="3099899">
                  <a:extLst>
                    <a:ext uri="{9D8B030D-6E8A-4147-A177-3AD203B41FA5}">
                      <a16:colId xmlns:a16="http://schemas.microsoft.com/office/drawing/2014/main" val="20000"/>
                    </a:ext>
                  </a:extLst>
                </a:gridCol>
                <a:gridCol w="3003028">
                  <a:extLst>
                    <a:ext uri="{9D8B030D-6E8A-4147-A177-3AD203B41FA5}">
                      <a16:colId xmlns:a16="http://schemas.microsoft.com/office/drawing/2014/main" val="20001"/>
                    </a:ext>
                  </a:extLst>
                </a:gridCol>
              </a:tblGrid>
              <a:tr h="990600">
                <a:tc gridSpan="2">
                  <a:txBody>
                    <a:bodyPr/>
                    <a:lstStyle/>
                    <a:p>
                      <a:pPr marL="0" marR="0" algn="l">
                        <a:lnSpc>
                          <a:spcPct val="100000"/>
                        </a:lnSpc>
                        <a:spcBef>
                          <a:spcPts val="0"/>
                        </a:spcBef>
                        <a:spcAft>
                          <a:spcPts val="0"/>
                        </a:spcAft>
                      </a:pPr>
                      <a:r>
                        <a:rPr lang="en-US" sz="2400" dirty="0">
                          <a:solidFill>
                            <a:schemeClr val="tx2">
                              <a:lumMod val="75000"/>
                            </a:schemeClr>
                          </a:solidFill>
                          <a:effectLst/>
                        </a:rPr>
                        <a:t>   LAKES</a:t>
                      </a:r>
                      <a:r>
                        <a:rPr lang="en-US" sz="2400" baseline="0" dirty="0">
                          <a:solidFill>
                            <a:schemeClr val="tx2">
                              <a:lumMod val="75000"/>
                            </a:schemeClr>
                          </a:solidFill>
                          <a:effectLst/>
                        </a:rPr>
                        <a:t> AT TRADITION     </a:t>
                      </a:r>
                    </a:p>
                    <a:p>
                      <a:pPr marL="0" marR="0" algn="l">
                        <a:lnSpc>
                          <a:spcPct val="100000"/>
                        </a:lnSpc>
                        <a:spcBef>
                          <a:spcPts val="0"/>
                        </a:spcBef>
                        <a:spcAft>
                          <a:spcPts val="0"/>
                        </a:spcAft>
                      </a:pPr>
                      <a:r>
                        <a:rPr lang="en-US" sz="2400" baseline="0" dirty="0">
                          <a:solidFill>
                            <a:schemeClr val="tx2">
                              <a:lumMod val="75000"/>
                            </a:schemeClr>
                          </a:solidFill>
                          <a:effectLst/>
                        </a:rPr>
                        <a:t>BOARD OF DIRECTORS </a:t>
                      </a:r>
                      <a:endParaRPr lang="en-US" sz="1800" dirty="0">
                        <a:solidFill>
                          <a:schemeClr val="tx2">
                            <a:lumMod val="75000"/>
                          </a:schemeClr>
                        </a:solidFill>
                        <a:effectLst/>
                      </a:endParaRPr>
                    </a:p>
                  </a:txBody>
                  <a:tcPr marL="0" marR="0" marT="0" marB="0" anchor="c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152400">
                <a:tc gridSpan="2">
                  <a:txBody>
                    <a:bodyPr/>
                    <a:lstStyle/>
                    <a:p>
                      <a:pPr marL="0" marR="635" algn="l">
                        <a:lnSpc>
                          <a:spcPts val="1365"/>
                        </a:lnSpc>
                        <a:spcBef>
                          <a:spcPts val="0"/>
                        </a:spcBef>
                        <a:spcAft>
                          <a:spcPts val="0"/>
                        </a:spcAft>
                      </a:pPr>
                      <a:endParaRPr lang="en-US" sz="1000" dirty="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1"/>
                  </a:ext>
                </a:extLst>
              </a:tr>
              <a:tr h="270238">
                <a:tc>
                  <a:txBody>
                    <a:bodyPr/>
                    <a:lstStyle/>
                    <a:p>
                      <a:pPr marL="64770" marR="0" algn="l">
                        <a:spcBef>
                          <a:spcPts val="835"/>
                        </a:spcBef>
                        <a:spcAft>
                          <a:spcPts val="0"/>
                        </a:spcAft>
                      </a:pPr>
                      <a:r>
                        <a:rPr lang="en-US" sz="1200" dirty="0">
                          <a:solidFill>
                            <a:schemeClr val="tx2">
                              <a:lumMod val="75000"/>
                            </a:schemeClr>
                          </a:solidFill>
                          <a:effectLst/>
                          <a:latin typeface="+mn-lt"/>
                          <a:ea typeface="+mn-ea"/>
                          <a:cs typeface="+mn-cs"/>
                        </a:rPr>
                        <a:t>Jack Parker </a:t>
                      </a:r>
                      <a:endParaRPr lang="en-US" sz="1200" dirty="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64770" marR="549910" algn="l">
                        <a:spcBef>
                          <a:spcPts val="145"/>
                        </a:spcBef>
                        <a:spcAft>
                          <a:spcPts val="0"/>
                        </a:spcAft>
                      </a:pPr>
                      <a:r>
                        <a:rPr lang="en-US" sz="1200" b="0" dirty="0">
                          <a:solidFill>
                            <a:schemeClr val="tx2">
                              <a:lumMod val="75000"/>
                            </a:schemeClr>
                          </a:solidFill>
                          <a:effectLst/>
                        </a:rPr>
                        <a:t>President</a:t>
                      </a:r>
                      <a:endParaRPr lang="en-US" sz="1200" b="0" dirty="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2"/>
                  </a:ext>
                </a:extLst>
              </a:tr>
              <a:tr h="240622">
                <a:tc>
                  <a:txBody>
                    <a:bodyPr/>
                    <a:lstStyle/>
                    <a:p>
                      <a:pPr marL="64770" marR="0" lvl="0" indent="0" algn="l" defTabSz="914400" rtl="0" eaLnBrk="1" fontAlgn="auto" latinLnBrk="0" hangingPunct="1">
                        <a:lnSpc>
                          <a:spcPct val="100000"/>
                        </a:lnSpc>
                        <a:spcBef>
                          <a:spcPts val="835"/>
                        </a:spcBef>
                        <a:spcAft>
                          <a:spcPts val="0"/>
                        </a:spcAft>
                        <a:buClrTx/>
                        <a:buSzTx/>
                        <a:buFontTx/>
                        <a:buNone/>
                        <a:tabLst/>
                        <a:defRPr/>
                      </a:pPr>
                      <a:r>
                        <a:rPr lang="en-US" sz="1200" dirty="0">
                          <a:solidFill>
                            <a:schemeClr val="tx2">
                              <a:lumMod val="75000"/>
                            </a:schemeClr>
                          </a:solidFill>
                          <a:effectLst/>
                        </a:rPr>
                        <a:t>Akua Prout</a:t>
                      </a:r>
                      <a:endParaRPr lang="en-US" sz="1200" dirty="0">
                        <a:solidFill>
                          <a:schemeClr val="tx2">
                            <a:lumMod val="75000"/>
                          </a:schemeClr>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64770" marR="550545" algn="l">
                        <a:spcBef>
                          <a:spcPts val="145"/>
                        </a:spcBef>
                        <a:spcAft>
                          <a:spcPts val="0"/>
                        </a:spcAft>
                      </a:pPr>
                      <a:r>
                        <a:rPr lang="en-US" sz="1200" b="0" dirty="0">
                          <a:solidFill>
                            <a:schemeClr val="tx2">
                              <a:lumMod val="75000"/>
                            </a:schemeClr>
                          </a:solidFill>
                          <a:effectLst/>
                        </a:rPr>
                        <a:t>1</a:t>
                      </a:r>
                      <a:r>
                        <a:rPr lang="en-US" sz="1200" b="0" baseline="30000" dirty="0">
                          <a:solidFill>
                            <a:schemeClr val="tx2">
                              <a:lumMod val="75000"/>
                            </a:schemeClr>
                          </a:solidFill>
                          <a:effectLst/>
                        </a:rPr>
                        <a:t>st</a:t>
                      </a:r>
                      <a:r>
                        <a:rPr lang="en-US" sz="1200" b="0" dirty="0">
                          <a:solidFill>
                            <a:schemeClr val="tx2">
                              <a:lumMod val="75000"/>
                            </a:schemeClr>
                          </a:solidFill>
                          <a:effectLst/>
                        </a:rPr>
                        <a:t>  Vice President</a:t>
                      </a:r>
                      <a:endParaRPr lang="en-US" sz="1200" b="0" dirty="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3"/>
                  </a:ext>
                </a:extLst>
              </a:tr>
              <a:tr h="285284">
                <a:tc>
                  <a:txBody>
                    <a:bodyPr/>
                    <a:lstStyle/>
                    <a:p>
                      <a:pPr marL="64770" marR="0" algn="l">
                        <a:spcBef>
                          <a:spcPts val="670"/>
                        </a:spcBef>
                        <a:spcAft>
                          <a:spcPts val="0"/>
                        </a:spcAft>
                      </a:pPr>
                      <a:r>
                        <a:rPr lang="en-US" sz="1200" dirty="0">
                          <a:solidFill>
                            <a:schemeClr val="tx2">
                              <a:lumMod val="75000"/>
                            </a:schemeClr>
                          </a:solidFill>
                          <a:effectLst/>
                          <a:latin typeface="+mn-lt"/>
                          <a:ea typeface="+mn-ea"/>
                          <a:cs typeface="+mn-cs"/>
                        </a:rPr>
                        <a:t>Marjorie Forrest</a:t>
                      </a:r>
                      <a:endParaRPr lang="en-US" sz="1200" dirty="0">
                        <a:solidFill>
                          <a:schemeClr val="tx2">
                            <a:lumMod val="75000"/>
                          </a:schemeClr>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64770" marR="19431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lumMod val="75000"/>
                            </a:schemeClr>
                          </a:solidFill>
                          <a:effectLst/>
                        </a:rPr>
                        <a:t>2</a:t>
                      </a:r>
                      <a:r>
                        <a:rPr lang="en-US" sz="1200" b="0" baseline="30000" dirty="0">
                          <a:solidFill>
                            <a:schemeClr val="tx2">
                              <a:lumMod val="75000"/>
                            </a:schemeClr>
                          </a:solidFill>
                          <a:effectLst/>
                        </a:rPr>
                        <a:t>nd</a:t>
                      </a:r>
                      <a:r>
                        <a:rPr lang="en-US" sz="1200" b="0" dirty="0">
                          <a:solidFill>
                            <a:schemeClr val="tx2">
                              <a:lumMod val="75000"/>
                            </a:schemeClr>
                          </a:solidFill>
                          <a:effectLst/>
                        </a:rPr>
                        <a:t> Vice President &amp; </a:t>
                      </a:r>
                      <a:r>
                        <a:rPr lang="en-US" sz="1200" b="0" spc="-5" dirty="0">
                          <a:solidFill>
                            <a:schemeClr val="tx2">
                              <a:lumMod val="75000"/>
                            </a:schemeClr>
                          </a:solidFill>
                          <a:effectLst/>
                        </a:rPr>
                        <a:t>Asst Secretary</a:t>
                      </a:r>
                    </a:p>
                  </a:txBody>
                  <a:tcPr marL="0" marR="0" marT="0" marB="0">
                    <a:solidFill>
                      <a:schemeClr val="accent1">
                        <a:lumMod val="40000"/>
                        <a:lumOff val="60000"/>
                      </a:schemeClr>
                    </a:solidFill>
                  </a:tcPr>
                </a:tc>
                <a:extLst>
                  <a:ext uri="{0D108BD9-81ED-4DB2-BD59-A6C34878D82A}">
                    <a16:rowId xmlns:a16="http://schemas.microsoft.com/office/drawing/2014/main" val="10004"/>
                  </a:ext>
                </a:extLst>
              </a:tr>
              <a:tr h="256178">
                <a:tc>
                  <a:txBody>
                    <a:bodyPr/>
                    <a:lstStyle/>
                    <a:p>
                      <a:pPr marL="64770" marR="0" lvl="0" indent="0" algn="l" defTabSz="914400" rtl="0" eaLnBrk="1" fontAlgn="auto" latinLnBrk="0" hangingPunct="1">
                        <a:lnSpc>
                          <a:spcPct val="100000"/>
                        </a:lnSpc>
                        <a:spcBef>
                          <a:spcPts val="175"/>
                        </a:spcBef>
                        <a:spcAft>
                          <a:spcPts val="0"/>
                        </a:spcAft>
                        <a:buClrTx/>
                        <a:buSzTx/>
                        <a:buFontTx/>
                        <a:buNone/>
                        <a:tabLst/>
                        <a:defRPr/>
                      </a:pPr>
                      <a:r>
                        <a:rPr lang="en-US" sz="1200" dirty="0">
                          <a:solidFill>
                            <a:schemeClr val="tx2">
                              <a:lumMod val="75000"/>
                            </a:schemeClr>
                          </a:solidFill>
                          <a:effectLst/>
                          <a:latin typeface="+mn-lt"/>
                          <a:ea typeface="Calibri"/>
                          <a:cs typeface="Times New Roman"/>
                        </a:rPr>
                        <a:t>Margaret Borock</a:t>
                      </a:r>
                    </a:p>
                  </a:txBody>
                  <a:tcPr marL="0" marR="0" marT="0" marB="0">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64770" marR="0" lvl="0" indent="0" algn="l" defTabSz="914400" rtl="0" eaLnBrk="1" fontAlgn="auto" latinLnBrk="0" hangingPunct="1">
                        <a:lnSpc>
                          <a:spcPct val="100000"/>
                        </a:lnSpc>
                        <a:spcBef>
                          <a:spcPts val="175"/>
                        </a:spcBef>
                        <a:spcAft>
                          <a:spcPts val="0"/>
                        </a:spcAft>
                        <a:buClrTx/>
                        <a:buSzTx/>
                        <a:buFontTx/>
                        <a:buNone/>
                        <a:tabLst/>
                        <a:defRPr/>
                      </a:pPr>
                      <a:r>
                        <a:rPr lang="en-US" sz="1200" b="0" spc="-5" dirty="0">
                          <a:solidFill>
                            <a:schemeClr val="tx2">
                              <a:lumMod val="75000"/>
                            </a:schemeClr>
                          </a:solidFill>
                          <a:effectLst/>
                        </a:rPr>
                        <a:t>Treasurer</a:t>
                      </a:r>
                    </a:p>
                  </a:txBody>
                  <a:tcPr marL="0" marR="0" marT="0" marB="0">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304800">
                <a:tc>
                  <a:txBody>
                    <a:bodyPr/>
                    <a:lstStyle/>
                    <a:p>
                      <a:pPr marL="64770" marR="0" algn="l">
                        <a:spcBef>
                          <a:spcPts val="175"/>
                        </a:spcBef>
                        <a:spcAft>
                          <a:spcPts val="0"/>
                        </a:spcAft>
                      </a:pPr>
                      <a:r>
                        <a:rPr lang="en-US" sz="1200" dirty="0">
                          <a:solidFill>
                            <a:schemeClr val="tx2">
                              <a:lumMod val="75000"/>
                            </a:schemeClr>
                          </a:solidFill>
                          <a:effectLst/>
                          <a:latin typeface="Calibri"/>
                          <a:ea typeface="Calibri"/>
                          <a:cs typeface="Times New Roman"/>
                        </a:rPr>
                        <a:t>Kenneth Perlman</a:t>
                      </a:r>
                    </a:p>
                  </a:txBody>
                  <a:tcPr marL="0" marR="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64770" marR="0" indent="0" algn="l" defTabSz="914400" rtl="0" eaLnBrk="1" fontAlgn="auto" latinLnBrk="0" hangingPunct="1">
                        <a:lnSpc>
                          <a:spcPct val="100000"/>
                        </a:lnSpc>
                        <a:spcBef>
                          <a:spcPts val="175"/>
                        </a:spcBef>
                        <a:spcAft>
                          <a:spcPts val="0"/>
                        </a:spcAft>
                        <a:buClrTx/>
                        <a:buSzTx/>
                        <a:buFontTx/>
                        <a:buNone/>
                        <a:tabLst/>
                        <a:defRPr/>
                      </a:pPr>
                      <a:r>
                        <a:rPr lang="en-US" sz="1200" b="0" spc="-5" dirty="0">
                          <a:solidFill>
                            <a:schemeClr val="tx2">
                              <a:lumMod val="75000"/>
                            </a:schemeClr>
                          </a:solidFill>
                          <a:effectLst/>
                        </a:rPr>
                        <a:t>Director</a:t>
                      </a:r>
                    </a:p>
                  </a:txBody>
                  <a:tcPr marL="0" marR="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6"/>
                  </a:ext>
                </a:extLst>
              </a:tr>
            </a:tbl>
          </a:graphicData>
        </a:graphic>
      </p:graphicFrame>
      <p:pic>
        <p:nvPicPr>
          <p:cNvPr id="14" name="Picture 13" descr="Logo&#10;&#10;Description automatically generated">
            <a:extLst>
              <a:ext uri="{FF2B5EF4-FFF2-40B4-BE49-F238E27FC236}">
                <a16:creationId xmlns:a16="http://schemas.microsoft.com/office/drawing/2014/main" id="{35995CB0-CC70-4083-A823-4BED84A89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033" y="-178526"/>
            <a:ext cx="3693223" cy="1846612"/>
          </a:xfrm>
          <a:prstGeom prst="rect">
            <a:avLst/>
          </a:prstGeom>
        </p:spPr>
      </p:pic>
      <p:sp>
        <p:nvSpPr>
          <p:cNvPr id="2" name="Text Box 2">
            <a:extLst>
              <a:ext uri="{FF2B5EF4-FFF2-40B4-BE49-F238E27FC236}">
                <a16:creationId xmlns:a16="http://schemas.microsoft.com/office/drawing/2014/main" id="{FC653397-8A07-81B3-51CF-DBFCF8672D95}"/>
              </a:ext>
            </a:extLst>
          </p:cNvPr>
          <p:cNvSpPr txBox="1">
            <a:spLocks noChangeArrowheads="1"/>
          </p:cNvSpPr>
          <p:nvPr/>
        </p:nvSpPr>
        <p:spPr bwMode="auto">
          <a:xfrm>
            <a:off x="642552" y="4680856"/>
            <a:ext cx="2557849" cy="3097235"/>
          </a:xfrm>
          <a:prstGeom prst="rect">
            <a:avLst/>
          </a:prstGeom>
          <a:solidFill>
            <a:srgbClr val="FFFFFF"/>
          </a:solidFill>
          <a:ln w="31750" algn="ctr">
            <a:solidFill>
              <a:srgbClr val="676A55"/>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rPr>
              <a:t>COMMITTEES &amp; CHAIRS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Architectural Committee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Lucille Wesnofske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Facilities Committee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Greg Snider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Landscape Committee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Carolyn Snider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Social Committee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Mollie Adams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Block Representative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Toni Cunningham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Carolyn Hammer (co-chairs)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More information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LATHOA.ORG</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EA7E581B-C274-D200-4815-B599A12BF320}"/>
              </a:ext>
            </a:extLst>
          </p:cNvPr>
          <p:cNvSpPr txBox="1">
            <a:spLocks noChangeArrowheads="1"/>
          </p:cNvSpPr>
          <p:nvPr/>
        </p:nvSpPr>
        <p:spPr bwMode="auto">
          <a:xfrm>
            <a:off x="3657600" y="4680856"/>
            <a:ext cx="2667000" cy="3097235"/>
          </a:xfrm>
          <a:prstGeom prst="rect">
            <a:avLst/>
          </a:prstGeom>
          <a:solidFill>
            <a:srgbClr val="FFFFFF"/>
          </a:solidFill>
          <a:ln w="31750" algn="ctr">
            <a:solidFill>
              <a:srgbClr val="676A55"/>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Lakes at Tradition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Accounts Information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René &amp; Association, PA, CPAs’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550 Heritage Drive, Suite 180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Jupiter, FL 33458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Office 561-626-8876, fax 561-626-9411 and email lathoafee@gmail.com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The Web-Site URL is: www.renecpa.com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5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5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Tradition Community Association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Phone: (772) 345-5101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Fax:      (772) 345-5104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Monday – Friday 8:30 AM - 4:30 PM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rPr>
              <a:t> Managed by Castle Group</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 name="Text Box 2">
            <a:extLst>
              <a:ext uri="{FF2B5EF4-FFF2-40B4-BE49-F238E27FC236}">
                <a16:creationId xmlns:a16="http://schemas.microsoft.com/office/drawing/2014/main" id="{F2C6E37F-81C0-4B69-768A-B111E812A09A}"/>
              </a:ext>
            </a:extLst>
          </p:cNvPr>
          <p:cNvSpPr txBox="1">
            <a:spLocks noChangeArrowheads="1"/>
          </p:cNvSpPr>
          <p:nvPr/>
        </p:nvSpPr>
        <p:spPr bwMode="auto">
          <a:xfrm>
            <a:off x="437333" y="2736985"/>
            <a:ext cx="6102927" cy="266361"/>
          </a:xfrm>
          <a:prstGeom prst="rect">
            <a:avLst/>
          </a:prstGeom>
          <a:solidFill>
            <a:srgbClr val="FFFFFF"/>
          </a:solidFill>
          <a:ln w="31750" algn="ctr">
            <a:solidFill>
              <a:srgbClr val="676A55"/>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solidFill>
                  <a:schemeClr val="accent1">
                    <a:lumMod val="50000"/>
                  </a:schemeClr>
                </a:solidFill>
                <a:latin typeface="Arial" panose="020B0604020202020204" pitchFamily="34" charset="0"/>
              </a:rPr>
              <a:t>CONTACT THE BOARD  AT     LATHOA@GMAIL.COM</a:t>
            </a:r>
            <a:endParaRPr kumimoji="0" lang="en-US" altLang="en-US" sz="1100" b="1" i="0" u="none" strike="noStrike" cap="none" normalizeH="0" baseline="0" dirty="0">
              <a:ln>
                <a:noFill/>
              </a:ln>
              <a:solidFill>
                <a:schemeClr val="accent1">
                  <a:lumMod val="50000"/>
                </a:schemeClr>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838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FC60B-C1BD-4B75-9EEE-E96E1952D303}"/>
              </a:ext>
            </a:extLst>
          </p:cNvPr>
          <p:cNvSpPr/>
          <p:nvPr/>
        </p:nvSpPr>
        <p:spPr>
          <a:xfrm>
            <a:off x="220373" y="7143382"/>
            <a:ext cx="6468056" cy="1815882"/>
          </a:xfrm>
          <a:prstGeom prst="rect">
            <a:avLst/>
          </a:prstGeom>
        </p:spPr>
        <p:txBody>
          <a:bodyPr wrap="square">
            <a:spAutoFit/>
          </a:bodyPr>
          <a:lstStyle/>
          <a:p>
            <a:r>
              <a:rPr lang="en-US" sz="2800" dirty="0"/>
              <a:t>For more information about this event, please call the City's Division of Emergency Management at 772-342-2020.</a:t>
            </a:r>
          </a:p>
          <a:p>
            <a:endParaRPr lang="en-US" sz="2800" dirty="0"/>
          </a:p>
        </p:txBody>
      </p:sp>
      <p:pic>
        <p:nvPicPr>
          <p:cNvPr id="9" name="Picture 8">
            <a:extLst>
              <a:ext uri="{FF2B5EF4-FFF2-40B4-BE49-F238E27FC236}">
                <a16:creationId xmlns:a16="http://schemas.microsoft.com/office/drawing/2014/main" id="{F8528115-D0B0-4EE9-BE16-FA65B45F908B}"/>
              </a:ext>
            </a:extLst>
          </p:cNvPr>
          <p:cNvPicPr>
            <a:picLocks noChangeAspect="1"/>
          </p:cNvPicPr>
          <p:nvPr/>
        </p:nvPicPr>
        <p:blipFill>
          <a:blip r:embed="rId2"/>
          <a:stretch>
            <a:fillRect/>
          </a:stretch>
        </p:blipFill>
        <p:spPr>
          <a:xfrm>
            <a:off x="5056477" y="230382"/>
            <a:ext cx="1581150" cy="1447800"/>
          </a:xfrm>
          <a:prstGeom prst="rect">
            <a:avLst/>
          </a:prstGeom>
        </p:spPr>
      </p:pic>
      <p:sp>
        <p:nvSpPr>
          <p:cNvPr id="5" name="TextBox 4">
            <a:extLst>
              <a:ext uri="{FF2B5EF4-FFF2-40B4-BE49-F238E27FC236}">
                <a16:creationId xmlns:a16="http://schemas.microsoft.com/office/drawing/2014/main" id="{3F795357-E676-4999-ACB6-1E385C0B4BE0}"/>
              </a:ext>
            </a:extLst>
          </p:cNvPr>
          <p:cNvSpPr txBox="1"/>
          <p:nvPr/>
        </p:nvSpPr>
        <p:spPr>
          <a:xfrm>
            <a:off x="220373" y="430887"/>
            <a:ext cx="4123028" cy="1754326"/>
          </a:xfrm>
          <a:prstGeom prst="rect">
            <a:avLst/>
          </a:prstGeom>
          <a:noFill/>
        </p:spPr>
        <p:txBody>
          <a:bodyPr wrap="square" rtlCol="0">
            <a:spAutoFit/>
          </a:bodyPr>
          <a:lstStyle/>
          <a:p>
            <a:pPr algn="l"/>
            <a:r>
              <a:rPr lang="en-US" b="0" i="0" dirty="0">
                <a:solidFill>
                  <a:srgbClr val="433A30"/>
                </a:solidFill>
                <a:effectLst/>
                <a:latin typeface="Oswald" panose="00000500000000000000" pitchFamily="2" charset="0"/>
              </a:rPr>
              <a:t>Hurricane Preparedness Expo</a:t>
            </a:r>
          </a:p>
          <a:p>
            <a:pPr algn="l" fontAlgn="t">
              <a:buFont typeface="Arial" panose="020B0604020202020204" pitchFamily="34" charset="0"/>
              <a:buChar char="•"/>
            </a:pPr>
            <a:r>
              <a:rPr lang="en-US" b="1" i="0" dirty="0">
                <a:solidFill>
                  <a:srgbClr val="6C675F"/>
                </a:solidFill>
                <a:effectLst/>
                <a:latin typeface="Droid Sans"/>
              </a:rPr>
              <a:t>Date:</a:t>
            </a:r>
            <a:r>
              <a:rPr lang="en-US" b="0" i="0" dirty="0">
                <a:solidFill>
                  <a:srgbClr val="6C675F"/>
                </a:solidFill>
                <a:effectLst/>
                <a:latin typeface="Droid Sans"/>
              </a:rPr>
              <a:t>06/03/2023 10:00 AM - 2:00 PM </a:t>
            </a:r>
          </a:p>
          <a:p>
            <a:pPr algn="l" fontAlgn="t">
              <a:buFont typeface="Arial" panose="020B0604020202020204" pitchFamily="34" charset="0"/>
              <a:buChar char="•"/>
            </a:pPr>
            <a:r>
              <a:rPr lang="en-US" b="1" i="0" dirty="0" err="1">
                <a:solidFill>
                  <a:srgbClr val="6C675F"/>
                </a:solidFill>
                <a:effectLst/>
                <a:latin typeface="Droid Sans"/>
              </a:rPr>
              <a:t>Location:</a:t>
            </a:r>
            <a:r>
              <a:rPr lang="en-US" b="0" i="0" dirty="0" err="1">
                <a:solidFill>
                  <a:srgbClr val="6C675F"/>
                </a:solidFill>
                <a:effectLst/>
                <a:latin typeface="Droid Sans"/>
              </a:rPr>
              <a:t>MIDFLORIDA</a:t>
            </a:r>
            <a:r>
              <a:rPr lang="en-US" b="0" i="0" dirty="0">
                <a:solidFill>
                  <a:srgbClr val="6C675F"/>
                </a:solidFill>
                <a:effectLst/>
                <a:latin typeface="Droid Sans"/>
              </a:rPr>
              <a:t> Credit Union Event Center</a:t>
            </a:r>
            <a:br>
              <a:rPr lang="en-US" b="0" i="0" dirty="0">
                <a:solidFill>
                  <a:srgbClr val="6C675F"/>
                </a:solidFill>
                <a:effectLst/>
                <a:latin typeface="Droid Sans"/>
              </a:rPr>
            </a:br>
            <a:r>
              <a:rPr lang="en-US" b="0" i="0" u="sng" dirty="0">
                <a:solidFill>
                  <a:srgbClr val="587643"/>
                </a:solidFill>
                <a:effectLst/>
                <a:latin typeface="Droid Sans"/>
                <a:hlinkClick r:id="rId3" tooltip=" 9221 S.E. Event Center Place&#10;Port St. Lucie, Florida 34952"/>
              </a:rPr>
              <a:t>9221 S.E. Event Center Place</a:t>
            </a:r>
            <a:br>
              <a:rPr lang="en-US" b="0" i="0" u="sng" dirty="0">
                <a:solidFill>
                  <a:srgbClr val="587643"/>
                </a:solidFill>
                <a:effectLst/>
                <a:latin typeface="Droid Sans"/>
                <a:hlinkClick r:id="rId3" tooltip=" 9221 S.E. Event Center Place&#10;Port St. Lucie, Florida 34952"/>
              </a:rPr>
            </a:br>
            <a:r>
              <a:rPr lang="en-US" b="0" i="0" u="sng" dirty="0">
                <a:solidFill>
                  <a:srgbClr val="587643"/>
                </a:solidFill>
                <a:effectLst/>
                <a:latin typeface="Droid Sans"/>
                <a:hlinkClick r:id="rId3" tooltip=" 9221 S.E. Event Center Place&#10;Port St. Lucie, Florida 34952"/>
              </a:rPr>
              <a:t>Port St. Lucie, Florida 34952</a:t>
            </a:r>
            <a:endParaRPr lang="en-US" b="0" i="0" dirty="0">
              <a:solidFill>
                <a:srgbClr val="6C675F"/>
              </a:solidFill>
              <a:effectLst/>
              <a:latin typeface="Droid Sans"/>
            </a:endParaRPr>
          </a:p>
        </p:txBody>
      </p:sp>
      <p:sp>
        <p:nvSpPr>
          <p:cNvPr id="6" name="TextBox 5">
            <a:extLst>
              <a:ext uri="{FF2B5EF4-FFF2-40B4-BE49-F238E27FC236}">
                <a16:creationId xmlns:a16="http://schemas.microsoft.com/office/drawing/2014/main" id="{B769824B-463E-406E-A0F4-15F61CD9F55F}"/>
              </a:ext>
            </a:extLst>
          </p:cNvPr>
          <p:cNvSpPr txBox="1"/>
          <p:nvPr/>
        </p:nvSpPr>
        <p:spPr>
          <a:xfrm>
            <a:off x="335611" y="3312672"/>
            <a:ext cx="6186778" cy="3816429"/>
          </a:xfrm>
          <a:prstGeom prst="rect">
            <a:avLst/>
          </a:prstGeom>
          <a:noFill/>
        </p:spPr>
        <p:txBody>
          <a:bodyPr wrap="square" rtlCol="0">
            <a:spAutoFit/>
          </a:bodyPr>
          <a:lstStyle/>
          <a:p>
            <a:pPr algn="l"/>
            <a:r>
              <a:rPr lang="en-US" sz="1400" b="0" i="0" dirty="0">
                <a:solidFill>
                  <a:srgbClr val="6C675F"/>
                </a:solidFill>
                <a:effectLst/>
                <a:latin typeface="Droid Sans"/>
              </a:rPr>
              <a:t>Mark your calendar for the 17th annual Hurricane Preparedness Expo on June 3, 10 a.m. to 2 p.m. at the MIDFLORIDA Event Center where residents and businesses can get crucial storm-related information from vendors at one convenient location.</a:t>
            </a:r>
          </a:p>
          <a:p>
            <a:pPr algn="l"/>
            <a:endParaRPr lang="en-US" sz="1400" b="0" i="0" dirty="0">
              <a:solidFill>
                <a:srgbClr val="6C675F"/>
              </a:solidFill>
              <a:effectLst/>
              <a:latin typeface="Droid Sans"/>
            </a:endParaRPr>
          </a:p>
          <a:p>
            <a:pPr algn="l"/>
            <a:r>
              <a:rPr lang="en-US" sz="1400" b="0" i="0" dirty="0">
                <a:solidFill>
                  <a:srgbClr val="6C675F"/>
                </a:solidFill>
                <a:effectLst/>
                <a:latin typeface="Droid Sans"/>
              </a:rPr>
              <a:t>This free event is family-friendly and open to the public. The Expo is the City’s premier storm preparation event that connects residents with businesses and emergency services providers. It aims to prepare residents for extreme weather situations through presentations, interactive exhibits, weather forecasting and more.</a:t>
            </a:r>
          </a:p>
          <a:p>
            <a:pPr algn="l"/>
            <a:endParaRPr lang="en-US" sz="1400" b="0" i="0" dirty="0">
              <a:solidFill>
                <a:srgbClr val="6C675F"/>
              </a:solidFill>
              <a:effectLst/>
              <a:latin typeface="Droid Sans"/>
            </a:endParaRPr>
          </a:p>
          <a:p>
            <a:pPr algn="l"/>
            <a:r>
              <a:rPr lang="en-US" sz="1400" b="0" i="0" dirty="0">
                <a:solidFill>
                  <a:srgbClr val="6C675F"/>
                </a:solidFill>
                <a:effectLst/>
                <a:latin typeface="Droid Sans"/>
              </a:rPr>
              <a:t>Being prepared is the key to protecting your home and loved ones during a severe storm.    Registration for sponsors, vendors and exhibitors is opening soon. If you would like to be notified when registration is available email Mason </a:t>
            </a:r>
            <a:r>
              <a:rPr lang="en-US" sz="1400" b="0" i="0" dirty="0" err="1">
                <a:solidFill>
                  <a:srgbClr val="6C675F"/>
                </a:solidFill>
                <a:effectLst/>
                <a:latin typeface="Droid Sans"/>
              </a:rPr>
              <a:t>Kozac</a:t>
            </a:r>
            <a:r>
              <a:rPr lang="en-US" sz="1400" b="0" i="0" dirty="0">
                <a:solidFill>
                  <a:srgbClr val="6C675F"/>
                </a:solidFill>
                <a:effectLst/>
                <a:latin typeface="Droid Sans"/>
              </a:rPr>
              <a:t> at </a:t>
            </a:r>
            <a:r>
              <a:rPr lang="en-US" sz="1400" b="0" i="0" u="sng" dirty="0">
                <a:solidFill>
                  <a:srgbClr val="587643"/>
                </a:solidFill>
                <a:effectLst/>
                <a:latin typeface="Droid Sans"/>
                <a:hlinkClick r:id="rId4"/>
              </a:rPr>
              <a:t>mkozac@CityofPSL.com</a:t>
            </a:r>
            <a:r>
              <a:rPr lang="en-US" sz="1400" b="0" i="0" dirty="0">
                <a:solidFill>
                  <a:srgbClr val="6C675F"/>
                </a:solidFill>
                <a:effectLst/>
                <a:latin typeface="Droid Sans"/>
              </a:rPr>
              <a:t>.</a:t>
            </a:r>
          </a:p>
          <a:p>
            <a:pPr algn="l"/>
            <a:r>
              <a:rPr lang="en-US" sz="1400" b="0" i="0" dirty="0">
                <a:solidFill>
                  <a:srgbClr val="6C675F"/>
                </a:solidFill>
                <a:effectLst/>
                <a:latin typeface="Droid Sans"/>
              </a:rPr>
              <a:t>Stay tuned, more details will be posted here soon.</a:t>
            </a:r>
          </a:p>
          <a:p>
            <a:endParaRPr lang="en-US" sz="1600" dirty="0"/>
          </a:p>
        </p:txBody>
      </p:sp>
      <p:pic>
        <p:nvPicPr>
          <p:cNvPr id="2" name="Picture 1">
            <a:extLst>
              <a:ext uri="{FF2B5EF4-FFF2-40B4-BE49-F238E27FC236}">
                <a16:creationId xmlns:a16="http://schemas.microsoft.com/office/drawing/2014/main" id="{B551F375-B7FD-E4F2-B592-62FCAAAE3CAE}"/>
              </a:ext>
            </a:extLst>
          </p:cNvPr>
          <p:cNvPicPr>
            <a:picLocks noChangeAspect="1"/>
          </p:cNvPicPr>
          <p:nvPr/>
        </p:nvPicPr>
        <p:blipFill>
          <a:blip r:embed="rId5"/>
          <a:stretch>
            <a:fillRect/>
          </a:stretch>
        </p:blipFill>
        <p:spPr>
          <a:xfrm>
            <a:off x="4045889" y="1361428"/>
            <a:ext cx="2476500" cy="1847850"/>
          </a:xfrm>
          <a:prstGeom prst="rect">
            <a:avLst/>
          </a:prstGeom>
        </p:spPr>
      </p:pic>
    </p:spTree>
    <p:extLst>
      <p:ext uri="{BB962C8B-B14F-4D97-AF65-F5344CB8AC3E}">
        <p14:creationId xmlns:p14="http://schemas.microsoft.com/office/powerpoint/2010/main" val="101510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1"/>
            <a:ext cx="3581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2090056"/>
            <a:ext cx="6734175" cy="676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3E56C42F-DE67-4663-A980-1BFDAF0EF621}"/>
              </a:ext>
            </a:extLst>
          </p:cNvPr>
          <p:cNvSpPr txBox="1"/>
          <p:nvPr/>
        </p:nvSpPr>
        <p:spPr>
          <a:xfrm>
            <a:off x="533400" y="228601"/>
            <a:ext cx="2021707" cy="1938992"/>
          </a:xfrm>
          <a:prstGeom prst="rect">
            <a:avLst/>
          </a:prstGeom>
          <a:noFill/>
        </p:spPr>
        <p:txBody>
          <a:bodyPr wrap="none" rtlCol="0">
            <a:spAutoFit/>
          </a:bodyPr>
          <a:lstStyle/>
          <a:p>
            <a:r>
              <a:rPr lang="en-US" sz="6000" b="1" dirty="0">
                <a:solidFill>
                  <a:srgbClr val="FF0000"/>
                </a:solidFill>
                <a:latin typeface="Algerian" panose="04020705040A02060702" pitchFamily="82" charset="0"/>
              </a:rPr>
              <a:t>2023</a:t>
            </a:r>
          </a:p>
          <a:p>
            <a:r>
              <a:rPr lang="en-US" sz="6000" b="1" dirty="0">
                <a:solidFill>
                  <a:srgbClr val="FF0000"/>
                </a:solidFill>
                <a:latin typeface="Algerian" panose="04020705040A02060702" pitchFamily="82" charset="0"/>
              </a:rPr>
              <a:t>2024</a:t>
            </a:r>
          </a:p>
        </p:txBody>
      </p:sp>
    </p:spTree>
    <p:extLst>
      <p:ext uri="{BB962C8B-B14F-4D97-AF65-F5344CB8AC3E}">
        <p14:creationId xmlns:p14="http://schemas.microsoft.com/office/powerpoint/2010/main" val="18054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2" y="228600"/>
            <a:ext cx="6719938" cy="866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5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271C4D-FDCA-D8A7-1744-EAD0C063DE11}"/>
              </a:ext>
            </a:extLst>
          </p:cNvPr>
          <p:cNvPicPr>
            <a:picLocks noChangeAspect="1"/>
          </p:cNvPicPr>
          <p:nvPr/>
        </p:nvPicPr>
        <p:blipFill>
          <a:blip r:embed="rId2"/>
          <a:stretch>
            <a:fillRect/>
          </a:stretch>
        </p:blipFill>
        <p:spPr>
          <a:xfrm>
            <a:off x="100012" y="242887"/>
            <a:ext cx="6657975" cy="8658225"/>
          </a:xfrm>
          <a:prstGeom prst="rect">
            <a:avLst/>
          </a:prstGeom>
        </p:spPr>
      </p:pic>
    </p:spTree>
    <p:extLst>
      <p:ext uri="{BB962C8B-B14F-4D97-AF65-F5344CB8AC3E}">
        <p14:creationId xmlns:p14="http://schemas.microsoft.com/office/powerpoint/2010/main" val="321443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90" y="0"/>
            <a:ext cx="6818309" cy="891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820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1887</TotalTime>
  <Words>1711</Words>
  <Application>Microsoft Office PowerPoint</Application>
  <PresentationFormat>On-screen Show (4:3)</PresentationFormat>
  <Paragraphs>175</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Albertus Extra Bold</vt:lpstr>
      <vt:lpstr>Algerian</vt:lpstr>
      <vt:lpstr>Arial</vt:lpstr>
      <vt:lpstr>Calibri</vt:lpstr>
      <vt:lpstr>Droid Sans</vt:lpstr>
      <vt:lpstr>Open Sans</vt:lpstr>
      <vt:lpstr>Oswald</vt:lpstr>
      <vt:lpstr>Rockwell</vt:lpstr>
      <vt:lpstr>Times New Roman</vt:lpstr>
      <vt:lpstr>Office Theme</vt:lpstr>
      <vt:lpstr>The Lakes at Tradition HOA </vt:lpstr>
      <vt:lpstr>The Lakes at Tradition HOA  11840 SW Tradition Lakes Blvd.                                                   Port St Lucie, FL 34987 Phone: 772-345-0690 / Fax 772-345-0691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Lakes at Tradition HOA</dc:title>
  <dc:creator>LATHOA</dc:creator>
  <cp:lastModifiedBy>Ingrid Sarmiento</cp:lastModifiedBy>
  <cp:revision>60</cp:revision>
  <cp:lastPrinted>2021-05-28T13:23:37Z</cp:lastPrinted>
  <dcterms:created xsi:type="dcterms:W3CDTF">2017-05-24T20:50:00Z</dcterms:created>
  <dcterms:modified xsi:type="dcterms:W3CDTF">2023-05-24T20:19:30Z</dcterms:modified>
</cp:coreProperties>
</file>